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5"/>
  </p:notesMasterIdLst>
  <p:sldIdLst>
    <p:sldId id="256" r:id="rId2"/>
    <p:sldId id="257" r:id="rId3"/>
    <p:sldId id="258" r:id="rId4"/>
    <p:sldId id="264" r:id="rId5"/>
    <p:sldId id="259" r:id="rId6"/>
    <p:sldId id="267" r:id="rId7"/>
    <p:sldId id="260" r:id="rId8"/>
    <p:sldId id="266" r:id="rId9"/>
    <p:sldId id="268" r:id="rId10"/>
    <p:sldId id="269" r:id="rId11"/>
    <p:sldId id="296" r:id="rId12"/>
    <p:sldId id="265" r:id="rId13"/>
    <p:sldId id="288" r:id="rId14"/>
    <p:sldId id="270" r:id="rId15"/>
    <p:sldId id="286" r:id="rId16"/>
    <p:sldId id="287" r:id="rId17"/>
    <p:sldId id="289" r:id="rId18"/>
    <p:sldId id="293" r:id="rId19"/>
    <p:sldId id="297" r:id="rId20"/>
    <p:sldId id="294" r:id="rId21"/>
    <p:sldId id="295" r:id="rId22"/>
    <p:sldId id="261" r:id="rId23"/>
    <p:sldId id="262" r:id="rId2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44" autoAdjust="0"/>
    <p:restoredTop sz="94660"/>
  </p:normalViewPr>
  <p:slideViewPr>
    <p:cSldViewPr snapToGrid="0">
      <p:cViewPr varScale="1">
        <p:scale>
          <a:sx n="114" d="100"/>
          <a:sy n="114" d="100"/>
        </p:scale>
        <p:origin x="468" y="11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2E8C290-842F-43B1-B567-73E453D70580}" type="datetimeFigureOut">
              <a:rPr lang="en-US" smtClean="0"/>
              <a:t>23/7/2019</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CC43A93-83C6-4A57-939F-7C5C4257DBEA}" type="slidenum">
              <a:rPr lang="en-US" smtClean="0"/>
              <a:t>‹#›</a:t>
            </a:fld>
            <a:endParaRPr lang="en-US"/>
          </a:p>
        </p:txBody>
      </p:sp>
    </p:spTree>
    <p:extLst>
      <p:ext uri="{BB962C8B-B14F-4D97-AF65-F5344CB8AC3E}">
        <p14:creationId xmlns:p14="http://schemas.microsoft.com/office/powerpoint/2010/main" val="373312028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Σύμβολο κράτησης θέσης εικόνας διαφάνειας 1"/>
          <p:cNvSpPr>
            <a:spLocks noGrp="1" noRot="1" noChangeAspect="1"/>
          </p:cNvSpPr>
          <p:nvPr>
            <p:ph type="sldImg"/>
          </p:nvPr>
        </p:nvSpPr>
        <p:spPr/>
      </p:sp>
      <p:sp>
        <p:nvSpPr>
          <p:cNvPr id="3" name="Σύμβολο κράτησης θέσης σημειώσεων 2"/>
          <p:cNvSpPr>
            <a:spLocks noGrp="1"/>
          </p:cNvSpPr>
          <p:nvPr>
            <p:ph type="body" idx="1"/>
          </p:nvPr>
        </p:nvSpPr>
        <p:spPr/>
        <p:txBody>
          <a:bodyPr/>
          <a:lstStyle/>
          <a:p>
            <a:endParaRPr lang="el-GR" dirty="0"/>
          </a:p>
        </p:txBody>
      </p:sp>
      <p:sp>
        <p:nvSpPr>
          <p:cNvPr id="4" name="Σύμβολο κράτησης θέσης αριθμού διαφάνειας 3"/>
          <p:cNvSpPr>
            <a:spLocks noGrp="1"/>
          </p:cNvSpPr>
          <p:nvPr>
            <p:ph type="sldNum" sz="quarter" idx="10"/>
          </p:nvPr>
        </p:nvSpPr>
        <p:spPr/>
        <p:txBody>
          <a:bodyPr/>
          <a:lstStyle/>
          <a:p>
            <a:fld id="{057039F7-9394-A245-B939-DF533F2CB660}" type="slidenum">
              <a:rPr lang="en-US" smtClean="0"/>
              <a:pPr/>
              <a:t>15</a:t>
            </a:fld>
            <a:endParaRPr lang="en-US"/>
          </a:p>
        </p:txBody>
      </p:sp>
    </p:spTree>
    <p:extLst>
      <p:ext uri="{BB962C8B-B14F-4D97-AF65-F5344CB8AC3E}">
        <p14:creationId xmlns:p14="http://schemas.microsoft.com/office/powerpoint/2010/main" val="69692960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dirty="0"/>
              <a:t>Adaptive Gradient Algorithm</a:t>
            </a:r>
            <a:r>
              <a:rPr lang="en-US" sz="1200" dirty="0"/>
              <a:t> (</a:t>
            </a:r>
            <a:r>
              <a:rPr lang="en-US" sz="1200" dirty="0" err="1"/>
              <a:t>AdaGrad</a:t>
            </a:r>
            <a:r>
              <a:rPr lang="en-US" sz="1200" dirty="0"/>
              <a:t>) that maintains a per-parameter learning rate that improves performance on problems with sparse gradients (e.g. natural language and computer vision problems).</a:t>
            </a:r>
          </a:p>
          <a:p>
            <a:r>
              <a:rPr lang="en-US" sz="1200" b="1" dirty="0"/>
              <a:t>Root Mean Square Propagation</a:t>
            </a:r>
            <a:r>
              <a:rPr lang="en-US" sz="1200" dirty="0"/>
              <a:t> (</a:t>
            </a:r>
            <a:r>
              <a:rPr lang="en-US" sz="1200" dirty="0" err="1"/>
              <a:t>RMSProp</a:t>
            </a:r>
            <a:r>
              <a:rPr lang="en-US" sz="1200" dirty="0"/>
              <a:t>) that also maintains per-parameter learning rates that are adapted based on the average of recent magnitudes of the gradients for the weight (e.g. how quickly it is changing). This means the algorithm does well on online and non-stationary problems (e.g. noisy).</a:t>
            </a:r>
          </a:p>
          <a:p>
            <a:endParaRPr lang="en-US" sz="1200" dirty="0"/>
          </a:p>
          <a:p>
            <a:r>
              <a:rPr lang="en-US" sz="1200" dirty="0"/>
              <a:t>Adam realizes the benefits of both </a:t>
            </a:r>
            <a:r>
              <a:rPr lang="en-US" sz="1200" dirty="0" err="1"/>
              <a:t>AdaGrad</a:t>
            </a:r>
            <a:r>
              <a:rPr lang="en-US" sz="1200" dirty="0"/>
              <a:t> and </a:t>
            </a:r>
            <a:r>
              <a:rPr lang="en-US" sz="1200" dirty="0" err="1"/>
              <a:t>RMSProp</a:t>
            </a:r>
            <a:r>
              <a:rPr lang="en-US" sz="1200" dirty="0"/>
              <a:t>.</a:t>
            </a:r>
          </a:p>
          <a:p>
            <a:r>
              <a:rPr lang="en-US" sz="1200" dirty="0"/>
              <a:t>Instead of adapting the parameter learning rates based on the average first moment (the mean) as in </a:t>
            </a:r>
            <a:r>
              <a:rPr lang="en-US" sz="1200" dirty="0" err="1"/>
              <a:t>RMSProp</a:t>
            </a:r>
            <a:r>
              <a:rPr lang="en-US" sz="1200" dirty="0"/>
              <a:t>, Adam also makes use of the average of the second moments of the gradients (the </a:t>
            </a:r>
            <a:r>
              <a:rPr lang="en-US" sz="1200" dirty="0" err="1"/>
              <a:t>uncentered</a:t>
            </a:r>
            <a:r>
              <a:rPr lang="en-US" sz="1200" dirty="0"/>
              <a:t> variance).</a:t>
            </a:r>
          </a:p>
          <a:p>
            <a:r>
              <a:rPr lang="en-US" sz="1200" dirty="0"/>
              <a:t>Specifically, the algorithm calculates an exponential moving average of the gradient and the squared gradient, and the parameters beta1 and beta2 control the decay rates of these moving averages.</a:t>
            </a:r>
          </a:p>
          <a:p>
            <a:r>
              <a:rPr lang="en-US" sz="1200" dirty="0"/>
              <a:t>The initial value of the moving averages and beta1 and beta2 values close to 1.0 (recommended) result in a bias of moment estimates towards zero. This bias is overcome by first calculating the biased estimates before then calculating bias-corrected estimates.</a:t>
            </a:r>
          </a:p>
          <a:p>
            <a:endParaRPr lang="en-US" dirty="0"/>
          </a:p>
        </p:txBody>
      </p:sp>
      <p:sp>
        <p:nvSpPr>
          <p:cNvPr id="4" name="Slide Number Placeholder 3"/>
          <p:cNvSpPr>
            <a:spLocks noGrp="1"/>
          </p:cNvSpPr>
          <p:nvPr>
            <p:ph type="sldNum" sz="quarter" idx="10"/>
          </p:nvPr>
        </p:nvSpPr>
        <p:spPr/>
        <p:txBody>
          <a:bodyPr/>
          <a:lstStyle/>
          <a:p>
            <a:fld id="{057039F7-9394-A245-B939-DF533F2CB660}" type="slidenum">
              <a:rPr lang="en-US" smtClean="0"/>
              <a:pPr/>
              <a:t>16</a:t>
            </a:fld>
            <a:endParaRPr lang="en-US"/>
          </a:p>
        </p:txBody>
      </p:sp>
    </p:spTree>
    <p:extLst>
      <p:ext uri="{BB962C8B-B14F-4D97-AF65-F5344CB8AC3E}">
        <p14:creationId xmlns:p14="http://schemas.microsoft.com/office/powerpoint/2010/main" val="374365329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4DF857-83DD-468D-933B-3E172B260B6D}"/>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73A36273-B23D-4751-B76A-AFB71030A5C3}"/>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DF8680B2-0FD0-4FEF-9897-CABBF4B1FC30}"/>
              </a:ext>
            </a:extLst>
          </p:cNvPr>
          <p:cNvSpPr>
            <a:spLocks noGrp="1"/>
          </p:cNvSpPr>
          <p:nvPr>
            <p:ph type="dt" sz="half" idx="10"/>
          </p:nvPr>
        </p:nvSpPr>
        <p:spPr/>
        <p:txBody>
          <a:bodyPr/>
          <a:lstStyle/>
          <a:p>
            <a:fld id="{EF940FC1-CD08-4856-8298-9B598E97DE13}" type="datetimeFigureOut">
              <a:rPr lang="en-US" smtClean="0"/>
              <a:t>23/7/2019</a:t>
            </a:fld>
            <a:endParaRPr lang="en-US"/>
          </a:p>
        </p:txBody>
      </p:sp>
      <p:sp>
        <p:nvSpPr>
          <p:cNvPr id="5" name="Footer Placeholder 4">
            <a:extLst>
              <a:ext uri="{FF2B5EF4-FFF2-40B4-BE49-F238E27FC236}">
                <a16:creationId xmlns:a16="http://schemas.microsoft.com/office/drawing/2014/main" id="{F672E9C8-1887-45AD-9D35-FCA2D93E031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1F54F9B-A73D-484A-8EE8-B2AD96A3DE17}"/>
              </a:ext>
            </a:extLst>
          </p:cNvPr>
          <p:cNvSpPr>
            <a:spLocks noGrp="1"/>
          </p:cNvSpPr>
          <p:nvPr>
            <p:ph type="sldNum" sz="quarter" idx="12"/>
          </p:nvPr>
        </p:nvSpPr>
        <p:spPr/>
        <p:txBody>
          <a:bodyPr/>
          <a:lstStyle/>
          <a:p>
            <a:fld id="{9CE4581B-C5F4-4DA0-A2B7-50B085A9C2D9}" type="slidenum">
              <a:rPr lang="en-US" smtClean="0"/>
              <a:t>‹#›</a:t>
            </a:fld>
            <a:endParaRPr lang="en-US"/>
          </a:p>
        </p:txBody>
      </p:sp>
    </p:spTree>
    <p:extLst>
      <p:ext uri="{BB962C8B-B14F-4D97-AF65-F5344CB8AC3E}">
        <p14:creationId xmlns:p14="http://schemas.microsoft.com/office/powerpoint/2010/main" val="252830850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7DE48F-4F1C-41BC-B04A-698227A5FD85}"/>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239F16EE-3F16-4E1C-B9C2-4B7B22758A31}"/>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C5434AE-50EA-4388-9D37-828E60D503CF}"/>
              </a:ext>
            </a:extLst>
          </p:cNvPr>
          <p:cNvSpPr>
            <a:spLocks noGrp="1"/>
          </p:cNvSpPr>
          <p:nvPr>
            <p:ph type="dt" sz="half" idx="10"/>
          </p:nvPr>
        </p:nvSpPr>
        <p:spPr/>
        <p:txBody>
          <a:bodyPr/>
          <a:lstStyle/>
          <a:p>
            <a:fld id="{EF940FC1-CD08-4856-8298-9B598E97DE13}" type="datetimeFigureOut">
              <a:rPr lang="en-US" smtClean="0"/>
              <a:t>23/7/2019</a:t>
            </a:fld>
            <a:endParaRPr lang="en-US"/>
          </a:p>
        </p:txBody>
      </p:sp>
      <p:sp>
        <p:nvSpPr>
          <p:cNvPr id="5" name="Footer Placeholder 4">
            <a:extLst>
              <a:ext uri="{FF2B5EF4-FFF2-40B4-BE49-F238E27FC236}">
                <a16:creationId xmlns:a16="http://schemas.microsoft.com/office/drawing/2014/main" id="{981E53F4-9CE7-4382-AC8F-4AE32BA90E9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A6EB739-E30F-4B8E-B38C-249B7E5F5682}"/>
              </a:ext>
            </a:extLst>
          </p:cNvPr>
          <p:cNvSpPr>
            <a:spLocks noGrp="1"/>
          </p:cNvSpPr>
          <p:nvPr>
            <p:ph type="sldNum" sz="quarter" idx="12"/>
          </p:nvPr>
        </p:nvSpPr>
        <p:spPr/>
        <p:txBody>
          <a:bodyPr/>
          <a:lstStyle/>
          <a:p>
            <a:fld id="{9CE4581B-C5F4-4DA0-A2B7-50B085A9C2D9}" type="slidenum">
              <a:rPr lang="en-US" smtClean="0"/>
              <a:t>‹#›</a:t>
            </a:fld>
            <a:endParaRPr lang="en-US"/>
          </a:p>
        </p:txBody>
      </p:sp>
    </p:spTree>
    <p:extLst>
      <p:ext uri="{BB962C8B-B14F-4D97-AF65-F5344CB8AC3E}">
        <p14:creationId xmlns:p14="http://schemas.microsoft.com/office/powerpoint/2010/main" val="178969525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A9D56353-8029-4AB1-A86D-F5CF0E263ACF}"/>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88C50653-0ACC-40CB-81B9-99CF17091763}"/>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282AE48-3576-4913-AC67-05D74B1A9651}"/>
              </a:ext>
            </a:extLst>
          </p:cNvPr>
          <p:cNvSpPr>
            <a:spLocks noGrp="1"/>
          </p:cNvSpPr>
          <p:nvPr>
            <p:ph type="dt" sz="half" idx="10"/>
          </p:nvPr>
        </p:nvSpPr>
        <p:spPr/>
        <p:txBody>
          <a:bodyPr/>
          <a:lstStyle/>
          <a:p>
            <a:fld id="{EF940FC1-CD08-4856-8298-9B598E97DE13}" type="datetimeFigureOut">
              <a:rPr lang="en-US" smtClean="0"/>
              <a:t>23/7/2019</a:t>
            </a:fld>
            <a:endParaRPr lang="en-US"/>
          </a:p>
        </p:txBody>
      </p:sp>
      <p:sp>
        <p:nvSpPr>
          <p:cNvPr id="5" name="Footer Placeholder 4">
            <a:extLst>
              <a:ext uri="{FF2B5EF4-FFF2-40B4-BE49-F238E27FC236}">
                <a16:creationId xmlns:a16="http://schemas.microsoft.com/office/drawing/2014/main" id="{A9E356AD-587F-4DF7-AB69-ADAB44CFD06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AC45AEE-DD3C-4799-92D6-5DF8253179D8}"/>
              </a:ext>
            </a:extLst>
          </p:cNvPr>
          <p:cNvSpPr>
            <a:spLocks noGrp="1"/>
          </p:cNvSpPr>
          <p:nvPr>
            <p:ph type="sldNum" sz="quarter" idx="12"/>
          </p:nvPr>
        </p:nvSpPr>
        <p:spPr/>
        <p:txBody>
          <a:bodyPr/>
          <a:lstStyle/>
          <a:p>
            <a:fld id="{9CE4581B-C5F4-4DA0-A2B7-50B085A9C2D9}" type="slidenum">
              <a:rPr lang="en-US" smtClean="0"/>
              <a:t>‹#›</a:t>
            </a:fld>
            <a:endParaRPr lang="en-US"/>
          </a:p>
        </p:txBody>
      </p:sp>
    </p:spTree>
    <p:extLst>
      <p:ext uri="{BB962C8B-B14F-4D97-AF65-F5344CB8AC3E}">
        <p14:creationId xmlns:p14="http://schemas.microsoft.com/office/powerpoint/2010/main" val="90571447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0BFCD4-F677-4236-8183-99F9D1C21DEE}"/>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B00F8F3E-B382-4028-B803-1F3B2D9A7893}"/>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0A4199D-00A8-4223-84C1-B184E100E86A}"/>
              </a:ext>
            </a:extLst>
          </p:cNvPr>
          <p:cNvSpPr>
            <a:spLocks noGrp="1"/>
          </p:cNvSpPr>
          <p:nvPr>
            <p:ph type="dt" sz="half" idx="10"/>
          </p:nvPr>
        </p:nvSpPr>
        <p:spPr/>
        <p:txBody>
          <a:bodyPr/>
          <a:lstStyle/>
          <a:p>
            <a:fld id="{EF940FC1-CD08-4856-8298-9B598E97DE13}" type="datetimeFigureOut">
              <a:rPr lang="en-US" smtClean="0"/>
              <a:t>23/7/2019</a:t>
            </a:fld>
            <a:endParaRPr lang="en-US"/>
          </a:p>
        </p:txBody>
      </p:sp>
      <p:sp>
        <p:nvSpPr>
          <p:cNvPr id="5" name="Footer Placeholder 4">
            <a:extLst>
              <a:ext uri="{FF2B5EF4-FFF2-40B4-BE49-F238E27FC236}">
                <a16:creationId xmlns:a16="http://schemas.microsoft.com/office/drawing/2014/main" id="{8C21ADFC-E6BB-4BD3-8A31-30B6E04CD93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EDED26C-4A97-4AB3-A7D2-CCFC1B159B62}"/>
              </a:ext>
            </a:extLst>
          </p:cNvPr>
          <p:cNvSpPr>
            <a:spLocks noGrp="1"/>
          </p:cNvSpPr>
          <p:nvPr>
            <p:ph type="sldNum" sz="quarter" idx="12"/>
          </p:nvPr>
        </p:nvSpPr>
        <p:spPr/>
        <p:txBody>
          <a:bodyPr/>
          <a:lstStyle/>
          <a:p>
            <a:fld id="{9CE4581B-C5F4-4DA0-A2B7-50B085A9C2D9}" type="slidenum">
              <a:rPr lang="en-US" smtClean="0"/>
              <a:t>‹#›</a:t>
            </a:fld>
            <a:endParaRPr lang="en-US"/>
          </a:p>
        </p:txBody>
      </p:sp>
    </p:spTree>
    <p:extLst>
      <p:ext uri="{BB962C8B-B14F-4D97-AF65-F5344CB8AC3E}">
        <p14:creationId xmlns:p14="http://schemas.microsoft.com/office/powerpoint/2010/main" val="198607066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AAE78D-A1C8-47CA-A66C-FC9BC11E514F}"/>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8A72BF35-5A17-428B-9F44-3BE03EF6ACFB}"/>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FE5AB540-2D75-4E6A-894F-B3D239EED9CA}"/>
              </a:ext>
            </a:extLst>
          </p:cNvPr>
          <p:cNvSpPr>
            <a:spLocks noGrp="1"/>
          </p:cNvSpPr>
          <p:nvPr>
            <p:ph type="dt" sz="half" idx="10"/>
          </p:nvPr>
        </p:nvSpPr>
        <p:spPr/>
        <p:txBody>
          <a:bodyPr/>
          <a:lstStyle/>
          <a:p>
            <a:fld id="{EF940FC1-CD08-4856-8298-9B598E97DE13}" type="datetimeFigureOut">
              <a:rPr lang="en-US" smtClean="0"/>
              <a:t>23/7/2019</a:t>
            </a:fld>
            <a:endParaRPr lang="en-US"/>
          </a:p>
        </p:txBody>
      </p:sp>
      <p:sp>
        <p:nvSpPr>
          <p:cNvPr id="5" name="Footer Placeholder 4">
            <a:extLst>
              <a:ext uri="{FF2B5EF4-FFF2-40B4-BE49-F238E27FC236}">
                <a16:creationId xmlns:a16="http://schemas.microsoft.com/office/drawing/2014/main" id="{AAC2D662-AD7D-4F8F-9057-0879FE75AC9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A78E497-80FC-4CB9-A18F-F1ECE08E89BC}"/>
              </a:ext>
            </a:extLst>
          </p:cNvPr>
          <p:cNvSpPr>
            <a:spLocks noGrp="1"/>
          </p:cNvSpPr>
          <p:nvPr>
            <p:ph type="sldNum" sz="quarter" idx="12"/>
          </p:nvPr>
        </p:nvSpPr>
        <p:spPr/>
        <p:txBody>
          <a:bodyPr/>
          <a:lstStyle/>
          <a:p>
            <a:fld id="{9CE4581B-C5F4-4DA0-A2B7-50B085A9C2D9}" type="slidenum">
              <a:rPr lang="en-US" smtClean="0"/>
              <a:t>‹#›</a:t>
            </a:fld>
            <a:endParaRPr lang="en-US"/>
          </a:p>
        </p:txBody>
      </p:sp>
    </p:spTree>
    <p:extLst>
      <p:ext uri="{BB962C8B-B14F-4D97-AF65-F5344CB8AC3E}">
        <p14:creationId xmlns:p14="http://schemas.microsoft.com/office/powerpoint/2010/main" val="19680567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08AB33-73F8-45CD-B10D-3ABE526A95A6}"/>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398F8B09-D017-4317-9322-DC501BC6B857}"/>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A7E77E27-6DB3-47EE-BDD3-CFC18B4A683B}"/>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9732697D-6D3C-4FCE-9794-3CED1CBDF1CF}"/>
              </a:ext>
            </a:extLst>
          </p:cNvPr>
          <p:cNvSpPr>
            <a:spLocks noGrp="1"/>
          </p:cNvSpPr>
          <p:nvPr>
            <p:ph type="dt" sz="half" idx="10"/>
          </p:nvPr>
        </p:nvSpPr>
        <p:spPr/>
        <p:txBody>
          <a:bodyPr/>
          <a:lstStyle/>
          <a:p>
            <a:fld id="{EF940FC1-CD08-4856-8298-9B598E97DE13}" type="datetimeFigureOut">
              <a:rPr lang="en-US" smtClean="0"/>
              <a:t>23/7/2019</a:t>
            </a:fld>
            <a:endParaRPr lang="en-US"/>
          </a:p>
        </p:txBody>
      </p:sp>
      <p:sp>
        <p:nvSpPr>
          <p:cNvPr id="6" name="Footer Placeholder 5">
            <a:extLst>
              <a:ext uri="{FF2B5EF4-FFF2-40B4-BE49-F238E27FC236}">
                <a16:creationId xmlns:a16="http://schemas.microsoft.com/office/drawing/2014/main" id="{970D99D6-2BE7-4420-867E-4FC861BF7B46}"/>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8A3ED10-4F57-4C7E-86AE-6F2EE13F0935}"/>
              </a:ext>
            </a:extLst>
          </p:cNvPr>
          <p:cNvSpPr>
            <a:spLocks noGrp="1"/>
          </p:cNvSpPr>
          <p:nvPr>
            <p:ph type="sldNum" sz="quarter" idx="12"/>
          </p:nvPr>
        </p:nvSpPr>
        <p:spPr/>
        <p:txBody>
          <a:bodyPr/>
          <a:lstStyle/>
          <a:p>
            <a:fld id="{9CE4581B-C5F4-4DA0-A2B7-50B085A9C2D9}" type="slidenum">
              <a:rPr lang="en-US" smtClean="0"/>
              <a:t>‹#›</a:t>
            </a:fld>
            <a:endParaRPr lang="en-US"/>
          </a:p>
        </p:txBody>
      </p:sp>
    </p:spTree>
    <p:extLst>
      <p:ext uri="{BB962C8B-B14F-4D97-AF65-F5344CB8AC3E}">
        <p14:creationId xmlns:p14="http://schemas.microsoft.com/office/powerpoint/2010/main" val="240442463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8A75E7-0920-4354-B904-F46BF23A88F1}"/>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7DEBDB44-8E33-4D11-8784-3E75FB36EE5D}"/>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3EEA91D6-FCE5-4576-9946-34C0244E21F9}"/>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413DE9CD-32EC-4B24-BE50-C375ECDC0FC9}"/>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8CF4F24F-2D23-4628-93F7-D5DC237956C3}"/>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4F547EC9-4403-4A04-B5D0-EE550981C0E1}"/>
              </a:ext>
            </a:extLst>
          </p:cNvPr>
          <p:cNvSpPr>
            <a:spLocks noGrp="1"/>
          </p:cNvSpPr>
          <p:nvPr>
            <p:ph type="dt" sz="half" idx="10"/>
          </p:nvPr>
        </p:nvSpPr>
        <p:spPr/>
        <p:txBody>
          <a:bodyPr/>
          <a:lstStyle/>
          <a:p>
            <a:fld id="{EF940FC1-CD08-4856-8298-9B598E97DE13}" type="datetimeFigureOut">
              <a:rPr lang="en-US" smtClean="0"/>
              <a:t>23/7/2019</a:t>
            </a:fld>
            <a:endParaRPr lang="en-US"/>
          </a:p>
        </p:txBody>
      </p:sp>
      <p:sp>
        <p:nvSpPr>
          <p:cNvPr id="8" name="Footer Placeholder 7">
            <a:extLst>
              <a:ext uri="{FF2B5EF4-FFF2-40B4-BE49-F238E27FC236}">
                <a16:creationId xmlns:a16="http://schemas.microsoft.com/office/drawing/2014/main" id="{8151EB91-5796-44FB-B1C9-CF21C3639DC6}"/>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B1F56FF8-7999-47B9-A3B2-5BCC30E10E0D}"/>
              </a:ext>
            </a:extLst>
          </p:cNvPr>
          <p:cNvSpPr>
            <a:spLocks noGrp="1"/>
          </p:cNvSpPr>
          <p:nvPr>
            <p:ph type="sldNum" sz="quarter" idx="12"/>
          </p:nvPr>
        </p:nvSpPr>
        <p:spPr/>
        <p:txBody>
          <a:bodyPr/>
          <a:lstStyle/>
          <a:p>
            <a:fld id="{9CE4581B-C5F4-4DA0-A2B7-50B085A9C2D9}" type="slidenum">
              <a:rPr lang="en-US" smtClean="0"/>
              <a:t>‹#›</a:t>
            </a:fld>
            <a:endParaRPr lang="en-US"/>
          </a:p>
        </p:txBody>
      </p:sp>
    </p:spTree>
    <p:extLst>
      <p:ext uri="{BB962C8B-B14F-4D97-AF65-F5344CB8AC3E}">
        <p14:creationId xmlns:p14="http://schemas.microsoft.com/office/powerpoint/2010/main" val="89343005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69A62B-3AA9-4345-A8A3-A422B0CFDBF8}"/>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FD457406-F3CC-4D2B-99B3-9B41CE71F9BD}"/>
              </a:ext>
            </a:extLst>
          </p:cNvPr>
          <p:cNvSpPr>
            <a:spLocks noGrp="1"/>
          </p:cNvSpPr>
          <p:nvPr>
            <p:ph type="dt" sz="half" idx="10"/>
          </p:nvPr>
        </p:nvSpPr>
        <p:spPr/>
        <p:txBody>
          <a:bodyPr/>
          <a:lstStyle/>
          <a:p>
            <a:fld id="{EF940FC1-CD08-4856-8298-9B598E97DE13}" type="datetimeFigureOut">
              <a:rPr lang="en-US" smtClean="0"/>
              <a:t>23/7/2019</a:t>
            </a:fld>
            <a:endParaRPr lang="en-US"/>
          </a:p>
        </p:txBody>
      </p:sp>
      <p:sp>
        <p:nvSpPr>
          <p:cNvPr id="4" name="Footer Placeholder 3">
            <a:extLst>
              <a:ext uri="{FF2B5EF4-FFF2-40B4-BE49-F238E27FC236}">
                <a16:creationId xmlns:a16="http://schemas.microsoft.com/office/drawing/2014/main" id="{ACC7CCAB-7771-489A-8D94-5088795D9603}"/>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F700370D-302C-4F46-841D-82B1E03FF032}"/>
              </a:ext>
            </a:extLst>
          </p:cNvPr>
          <p:cNvSpPr>
            <a:spLocks noGrp="1"/>
          </p:cNvSpPr>
          <p:nvPr>
            <p:ph type="sldNum" sz="quarter" idx="12"/>
          </p:nvPr>
        </p:nvSpPr>
        <p:spPr/>
        <p:txBody>
          <a:bodyPr/>
          <a:lstStyle/>
          <a:p>
            <a:fld id="{9CE4581B-C5F4-4DA0-A2B7-50B085A9C2D9}" type="slidenum">
              <a:rPr lang="en-US" smtClean="0"/>
              <a:t>‹#›</a:t>
            </a:fld>
            <a:endParaRPr lang="en-US"/>
          </a:p>
        </p:txBody>
      </p:sp>
    </p:spTree>
    <p:extLst>
      <p:ext uri="{BB962C8B-B14F-4D97-AF65-F5344CB8AC3E}">
        <p14:creationId xmlns:p14="http://schemas.microsoft.com/office/powerpoint/2010/main" val="9685129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4A22A592-6A55-4074-827A-8566B677A701}"/>
              </a:ext>
            </a:extLst>
          </p:cNvPr>
          <p:cNvSpPr>
            <a:spLocks noGrp="1"/>
          </p:cNvSpPr>
          <p:nvPr>
            <p:ph type="dt" sz="half" idx="10"/>
          </p:nvPr>
        </p:nvSpPr>
        <p:spPr/>
        <p:txBody>
          <a:bodyPr/>
          <a:lstStyle/>
          <a:p>
            <a:fld id="{EF940FC1-CD08-4856-8298-9B598E97DE13}" type="datetimeFigureOut">
              <a:rPr lang="en-US" smtClean="0"/>
              <a:t>23/7/2019</a:t>
            </a:fld>
            <a:endParaRPr lang="en-US"/>
          </a:p>
        </p:txBody>
      </p:sp>
      <p:sp>
        <p:nvSpPr>
          <p:cNvPr id="3" name="Footer Placeholder 2">
            <a:extLst>
              <a:ext uri="{FF2B5EF4-FFF2-40B4-BE49-F238E27FC236}">
                <a16:creationId xmlns:a16="http://schemas.microsoft.com/office/drawing/2014/main" id="{3635F1BD-5F93-4F73-BA00-A4400BABDD9A}"/>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699F2D73-35C3-458B-BBEE-A3CC0DC3D053}"/>
              </a:ext>
            </a:extLst>
          </p:cNvPr>
          <p:cNvSpPr>
            <a:spLocks noGrp="1"/>
          </p:cNvSpPr>
          <p:nvPr>
            <p:ph type="sldNum" sz="quarter" idx="12"/>
          </p:nvPr>
        </p:nvSpPr>
        <p:spPr/>
        <p:txBody>
          <a:bodyPr/>
          <a:lstStyle/>
          <a:p>
            <a:fld id="{9CE4581B-C5F4-4DA0-A2B7-50B085A9C2D9}" type="slidenum">
              <a:rPr lang="en-US" smtClean="0"/>
              <a:t>‹#›</a:t>
            </a:fld>
            <a:endParaRPr lang="en-US"/>
          </a:p>
        </p:txBody>
      </p:sp>
    </p:spTree>
    <p:extLst>
      <p:ext uri="{BB962C8B-B14F-4D97-AF65-F5344CB8AC3E}">
        <p14:creationId xmlns:p14="http://schemas.microsoft.com/office/powerpoint/2010/main" val="206951026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D39A65-CBEB-409B-BE54-99CA80267871}"/>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EC148853-0F3B-4E97-B1C9-3429376924D3}"/>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DBAC3FED-C269-4CD9-BC9B-377A5960DCD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3517ED5A-6A49-427E-87FF-EEAA80069EC6}"/>
              </a:ext>
            </a:extLst>
          </p:cNvPr>
          <p:cNvSpPr>
            <a:spLocks noGrp="1"/>
          </p:cNvSpPr>
          <p:nvPr>
            <p:ph type="dt" sz="half" idx="10"/>
          </p:nvPr>
        </p:nvSpPr>
        <p:spPr/>
        <p:txBody>
          <a:bodyPr/>
          <a:lstStyle/>
          <a:p>
            <a:fld id="{EF940FC1-CD08-4856-8298-9B598E97DE13}" type="datetimeFigureOut">
              <a:rPr lang="en-US" smtClean="0"/>
              <a:t>23/7/2019</a:t>
            </a:fld>
            <a:endParaRPr lang="en-US"/>
          </a:p>
        </p:txBody>
      </p:sp>
      <p:sp>
        <p:nvSpPr>
          <p:cNvPr id="6" name="Footer Placeholder 5">
            <a:extLst>
              <a:ext uri="{FF2B5EF4-FFF2-40B4-BE49-F238E27FC236}">
                <a16:creationId xmlns:a16="http://schemas.microsoft.com/office/drawing/2014/main" id="{27D4C97A-AAD8-4C0E-ACFD-52D1E79A6557}"/>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E8604CF-E3EC-4CD8-AAD5-69E9D4E188B9}"/>
              </a:ext>
            </a:extLst>
          </p:cNvPr>
          <p:cNvSpPr>
            <a:spLocks noGrp="1"/>
          </p:cNvSpPr>
          <p:nvPr>
            <p:ph type="sldNum" sz="quarter" idx="12"/>
          </p:nvPr>
        </p:nvSpPr>
        <p:spPr/>
        <p:txBody>
          <a:bodyPr/>
          <a:lstStyle/>
          <a:p>
            <a:fld id="{9CE4581B-C5F4-4DA0-A2B7-50B085A9C2D9}" type="slidenum">
              <a:rPr lang="en-US" smtClean="0"/>
              <a:t>‹#›</a:t>
            </a:fld>
            <a:endParaRPr lang="en-US"/>
          </a:p>
        </p:txBody>
      </p:sp>
    </p:spTree>
    <p:extLst>
      <p:ext uri="{BB962C8B-B14F-4D97-AF65-F5344CB8AC3E}">
        <p14:creationId xmlns:p14="http://schemas.microsoft.com/office/powerpoint/2010/main" val="156682355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58D94B-C1F4-452E-99E2-39BC029F35DC}"/>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B6503E4E-FFF7-43CF-9F5D-4309119EF910}"/>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ED5552FD-2E9F-4C79-857B-AA7DC648593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058FB05E-962C-424C-8FB7-BCF946BA43D4}"/>
              </a:ext>
            </a:extLst>
          </p:cNvPr>
          <p:cNvSpPr>
            <a:spLocks noGrp="1"/>
          </p:cNvSpPr>
          <p:nvPr>
            <p:ph type="dt" sz="half" idx="10"/>
          </p:nvPr>
        </p:nvSpPr>
        <p:spPr/>
        <p:txBody>
          <a:bodyPr/>
          <a:lstStyle/>
          <a:p>
            <a:fld id="{EF940FC1-CD08-4856-8298-9B598E97DE13}" type="datetimeFigureOut">
              <a:rPr lang="en-US" smtClean="0"/>
              <a:t>23/7/2019</a:t>
            </a:fld>
            <a:endParaRPr lang="en-US"/>
          </a:p>
        </p:txBody>
      </p:sp>
      <p:sp>
        <p:nvSpPr>
          <p:cNvPr id="6" name="Footer Placeholder 5">
            <a:extLst>
              <a:ext uri="{FF2B5EF4-FFF2-40B4-BE49-F238E27FC236}">
                <a16:creationId xmlns:a16="http://schemas.microsoft.com/office/drawing/2014/main" id="{F9B7BAD2-3CEB-40F1-845F-F2F41B5BB52E}"/>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281FE7F6-9AB9-40DC-B9AF-5310F1126D25}"/>
              </a:ext>
            </a:extLst>
          </p:cNvPr>
          <p:cNvSpPr>
            <a:spLocks noGrp="1"/>
          </p:cNvSpPr>
          <p:nvPr>
            <p:ph type="sldNum" sz="quarter" idx="12"/>
          </p:nvPr>
        </p:nvSpPr>
        <p:spPr/>
        <p:txBody>
          <a:bodyPr/>
          <a:lstStyle/>
          <a:p>
            <a:fld id="{9CE4581B-C5F4-4DA0-A2B7-50B085A9C2D9}" type="slidenum">
              <a:rPr lang="en-US" smtClean="0"/>
              <a:t>‹#›</a:t>
            </a:fld>
            <a:endParaRPr lang="en-US"/>
          </a:p>
        </p:txBody>
      </p:sp>
    </p:spTree>
    <p:extLst>
      <p:ext uri="{BB962C8B-B14F-4D97-AF65-F5344CB8AC3E}">
        <p14:creationId xmlns:p14="http://schemas.microsoft.com/office/powerpoint/2010/main" val="164915778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2DA24715-B156-4E3A-AE42-4D474991644B}"/>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C411069F-E876-4881-B00F-F1B26B56C764}"/>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ADE2294-66DA-4E07-A7E9-28EC9F68157E}"/>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F940FC1-CD08-4856-8298-9B598E97DE13}" type="datetimeFigureOut">
              <a:rPr lang="en-US" smtClean="0"/>
              <a:t>23/7/2019</a:t>
            </a:fld>
            <a:endParaRPr lang="en-US"/>
          </a:p>
        </p:txBody>
      </p:sp>
      <p:sp>
        <p:nvSpPr>
          <p:cNvPr id="5" name="Footer Placeholder 4">
            <a:extLst>
              <a:ext uri="{FF2B5EF4-FFF2-40B4-BE49-F238E27FC236}">
                <a16:creationId xmlns:a16="http://schemas.microsoft.com/office/drawing/2014/main" id="{12D33A10-44D9-4A6E-B960-8B924426C62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8EB9577C-805A-452A-8D7D-B9C2AE8FF9DD}"/>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CE4581B-C5F4-4DA0-A2B7-50B085A9C2D9}" type="slidenum">
              <a:rPr lang="en-US" smtClean="0"/>
              <a:t>‹#›</a:t>
            </a:fld>
            <a:endParaRPr lang="en-US"/>
          </a:p>
        </p:txBody>
      </p:sp>
    </p:spTree>
    <p:extLst>
      <p:ext uri="{BB962C8B-B14F-4D97-AF65-F5344CB8AC3E}">
        <p14:creationId xmlns:p14="http://schemas.microsoft.com/office/powerpoint/2010/main" val="309837364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hyperlink" Target="mailto:banglv1@Viettel.com.vn/banglevan@gmail.com" TargetMode="External"/><Relationship Id="rId1" Type="http://schemas.openxmlformats.org/officeDocument/2006/relationships/slideLayout" Target="../slideLayouts/slideLayout1.xml"/><Relationship Id="rId4" Type="http://schemas.openxmlformats.org/officeDocument/2006/relationships/image" Target="../media/image2.jpeg"/></Relationships>
</file>

<file path=ppt/slides/_rels/slide10.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2.xml"/><Relationship Id="rId5" Type="http://schemas.openxmlformats.org/officeDocument/2006/relationships/image" Target="../media/image28.png"/><Relationship Id="rId4" Type="http://schemas.openxmlformats.org/officeDocument/2006/relationships/image" Target="../media/image27.png"/></Relationships>
</file>

<file path=ppt/slides/_rels/slide13.xml.rels><?xml version="1.0" encoding="UTF-8" standalone="yes"?>
<Relationships xmlns="http://schemas.openxmlformats.org/package/2006/relationships"><Relationship Id="rId3" Type="http://schemas.openxmlformats.org/officeDocument/2006/relationships/image" Target="../media/image30.emf"/><Relationship Id="rId2" Type="http://schemas.openxmlformats.org/officeDocument/2006/relationships/image" Target="../media/image29.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32.gif"/><Relationship Id="rId2" Type="http://schemas.openxmlformats.org/officeDocument/2006/relationships/notesSlide" Target="../notesSlides/notesSlide1.xml"/><Relationship Id="rId1" Type="http://schemas.openxmlformats.org/officeDocument/2006/relationships/slideLayout" Target="../slideLayouts/slideLayout2.xml"/><Relationship Id="rId5" Type="http://schemas.openxmlformats.org/officeDocument/2006/relationships/image" Target="../media/image330.png"/><Relationship Id="rId4" Type="http://schemas.openxmlformats.org/officeDocument/2006/relationships/image" Target="../media/image33.png"/></Relationships>
</file>

<file path=ppt/slides/_rels/slide16.xml.rels><?xml version="1.0" encoding="UTF-8" standalone="yes"?>
<Relationships xmlns="http://schemas.openxmlformats.org/package/2006/relationships"><Relationship Id="rId3" Type="http://schemas.openxmlformats.org/officeDocument/2006/relationships/image" Target="../media/image34.png"/><Relationship Id="rId7" Type="http://schemas.openxmlformats.org/officeDocument/2006/relationships/image" Target="../media/image38.pn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37.png"/><Relationship Id="rId5" Type="http://schemas.openxmlformats.org/officeDocument/2006/relationships/image" Target="../media/image36.png"/><Relationship Id="rId4" Type="http://schemas.openxmlformats.org/officeDocument/2006/relationships/image" Target="../media/image35.png"/></Relationships>
</file>

<file path=ppt/slides/_rels/slide17.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9.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8" Type="http://schemas.openxmlformats.org/officeDocument/2006/relationships/image" Target="../media/image44.png"/><Relationship Id="rId3" Type="http://schemas.openxmlformats.org/officeDocument/2006/relationships/video" Target="file:///C:\Users\USER\Desktop\Teaching\AICourse\GDDebug_StartPoint_far.avi" TargetMode="External"/><Relationship Id="rId7" Type="http://schemas.openxmlformats.org/officeDocument/2006/relationships/image" Target="../media/image43.png"/><Relationship Id="rId2" Type="http://schemas.openxmlformats.org/officeDocument/2006/relationships/video" Target="file:///C:\Users\USER\Desktop\Teaching\AICourse\GDDebug_Alpha0.01.avi" TargetMode="External"/><Relationship Id="rId1" Type="http://schemas.openxmlformats.org/officeDocument/2006/relationships/video" Target="file:///C:\Users\USER\Desktop\Teaching\AICourse\GDDebug_Startpoint_closed.avi" TargetMode="External"/><Relationship Id="rId6" Type="http://schemas.openxmlformats.org/officeDocument/2006/relationships/image" Target="../media/image42.png"/><Relationship Id="rId5" Type="http://schemas.openxmlformats.org/officeDocument/2006/relationships/image" Target="../media/image41.png"/><Relationship Id="rId4" Type="http://schemas.openxmlformats.org/officeDocument/2006/relationships/slideLayout" Target="../slideLayouts/slideLayout2.xml"/><Relationship Id="rId9" Type="http://schemas.openxmlformats.org/officeDocument/2006/relationships/image" Target="../media/image45.png"/></Relationships>
</file>

<file path=ppt/slides/_rels/slide19.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image" Target="../media/image46.png"/><Relationship Id="rId1" Type="http://schemas.openxmlformats.org/officeDocument/2006/relationships/slideLayout" Target="../slideLayouts/slideLayout2.xml"/><Relationship Id="rId5" Type="http://schemas.openxmlformats.org/officeDocument/2006/relationships/image" Target="../media/image49.jpeg"/><Relationship Id="rId4" Type="http://schemas.openxmlformats.org/officeDocument/2006/relationships/image" Target="../media/image48.jpe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image" Target="../media/image50.png"/><Relationship Id="rId1" Type="http://schemas.openxmlformats.org/officeDocument/2006/relationships/slideLayout" Target="../slideLayouts/slideLayout2.xml"/><Relationship Id="rId5" Type="http://schemas.openxmlformats.org/officeDocument/2006/relationships/image" Target="../media/image53.png"/><Relationship Id="rId4" Type="http://schemas.openxmlformats.org/officeDocument/2006/relationships/image" Target="../media/image52.png"/></Relationships>
</file>

<file path=ppt/slides/_rels/slide21.xml.rels><?xml version="1.0" encoding="UTF-8" standalone="yes"?>
<Relationships xmlns="http://schemas.openxmlformats.org/package/2006/relationships"><Relationship Id="rId3" Type="http://schemas.openxmlformats.org/officeDocument/2006/relationships/image" Target="../media/image55.jpeg"/><Relationship Id="rId7" Type="http://schemas.openxmlformats.org/officeDocument/2006/relationships/image" Target="../media/image59.jpeg"/><Relationship Id="rId2" Type="http://schemas.openxmlformats.org/officeDocument/2006/relationships/image" Target="../media/image54.png"/><Relationship Id="rId1" Type="http://schemas.openxmlformats.org/officeDocument/2006/relationships/slideLayout" Target="../slideLayouts/slideLayout2.xml"/><Relationship Id="rId6" Type="http://schemas.openxmlformats.org/officeDocument/2006/relationships/image" Target="../media/image58.png"/><Relationship Id="rId5" Type="http://schemas.openxmlformats.org/officeDocument/2006/relationships/image" Target="../media/image57.png"/><Relationship Id="rId4" Type="http://schemas.openxmlformats.org/officeDocument/2006/relationships/image" Target="../media/image56.png"/></Relationships>
</file>

<file path=ppt/slides/_rels/slide22.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image" Target="../media/image60.png"/><Relationship Id="rId1" Type="http://schemas.openxmlformats.org/officeDocument/2006/relationships/slideLayout" Target="../slideLayouts/slideLayout2.xml"/><Relationship Id="rId5" Type="http://schemas.openxmlformats.org/officeDocument/2006/relationships/image" Target="../media/image63.emf"/><Relationship Id="rId4" Type="http://schemas.openxmlformats.org/officeDocument/2006/relationships/image" Target="../media/image62.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image" Target="../media/image4.emf"/><Relationship Id="rId1" Type="http://schemas.openxmlformats.org/officeDocument/2006/relationships/slideLayout" Target="../slideLayouts/slideLayout2.xml"/><Relationship Id="rId5" Type="http://schemas.openxmlformats.org/officeDocument/2006/relationships/image" Target="../media/image7.emf"/><Relationship Id="rId4" Type="http://schemas.openxmlformats.org/officeDocument/2006/relationships/image" Target="../media/image6.emf"/></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2.xml"/><Relationship Id="rId5" Type="http://schemas.openxmlformats.org/officeDocument/2006/relationships/image" Target="../media/image11.png"/><Relationship Id="rId4" Type="http://schemas.openxmlformats.org/officeDocument/2006/relationships/image" Target="../media/image10.png"/></Relationships>
</file>

<file path=ppt/slides/_rels/slide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jpeg"/><Relationship Id="rId1" Type="http://schemas.openxmlformats.org/officeDocument/2006/relationships/slideLayout" Target="../slideLayouts/slideLayout2.xml"/><Relationship Id="rId4" Type="http://schemas.openxmlformats.org/officeDocument/2006/relationships/image" Target="../media/image14.emf"/></Relationships>
</file>

<file path=ppt/slides/_rels/slide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2.xml"/><Relationship Id="rId5" Type="http://schemas.openxmlformats.org/officeDocument/2006/relationships/image" Target="../media/image18.emf"/><Relationship Id="rId4" Type="http://schemas.openxmlformats.org/officeDocument/2006/relationships/image" Target="../media/image17.png"/></Relationships>
</file>

<file path=ppt/slides/_rels/slide8.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2.xml"/><Relationship Id="rId4" Type="http://schemas.openxmlformats.org/officeDocument/2006/relationships/image" Target="../media/image21.emf"/></Relationships>
</file>

<file path=ppt/slides/_rels/slide9.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E04D4A-942C-4865-9592-34D6A87B0E4C}"/>
              </a:ext>
            </a:extLst>
          </p:cNvPr>
          <p:cNvSpPr>
            <a:spLocks noGrp="1"/>
          </p:cNvSpPr>
          <p:nvPr>
            <p:ph type="ctrTitle"/>
          </p:nvPr>
        </p:nvSpPr>
        <p:spPr/>
        <p:txBody>
          <a:bodyPr>
            <a:normAutofit fontScale="90000"/>
          </a:bodyPr>
          <a:lstStyle/>
          <a:p>
            <a:r>
              <a:rPr lang="en-US" dirty="0"/>
              <a:t>Overview for</a:t>
            </a:r>
            <a:br>
              <a:rPr lang="en-US" dirty="0"/>
            </a:br>
            <a:r>
              <a:rPr lang="en-US" dirty="0"/>
              <a:t>Image Processing </a:t>
            </a:r>
            <a:br>
              <a:rPr lang="en-US" dirty="0"/>
            </a:br>
            <a:r>
              <a:rPr lang="en-US" dirty="0"/>
              <a:t>&amp; Machine Learning</a:t>
            </a:r>
          </a:p>
        </p:txBody>
      </p:sp>
      <p:sp>
        <p:nvSpPr>
          <p:cNvPr id="3" name="Subtitle 2">
            <a:extLst>
              <a:ext uri="{FF2B5EF4-FFF2-40B4-BE49-F238E27FC236}">
                <a16:creationId xmlns:a16="http://schemas.microsoft.com/office/drawing/2014/main" id="{E3BFD650-0A28-452A-AB33-27D5D2499113}"/>
              </a:ext>
            </a:extLst>
          </p:cNvPr>
          <p:cNvSpPr>
            <a:spLocks noGrp="1"/>
          </p:cNvSpPr>
          <p:nvPr>
            <p:ph type="subTitle" idx="1"/>
          </p:nvPr>
        </p:nvSpPr>
        <p:spPr>
          <a:xfrm>
            <a:off x="1524000" y="4420998"/>
            <a:ext cx="9144000" cy="836802"/>
          </a:xfrm>
        </p:spPr>
        <p:txBody>
          <a:bodyPr>
            <a:normAutofit lnSpcReduction="10000"/>
          </a:bodyPr>
          <a:lstStyle/>
          <a:p>
            <a:pPr algn="l"/>
            <a:r>
              <a:rPr lang="en-US" sz="1200" dirty="0">
                <a:latin typeface="Times New Roman" panose="02020603050405020304" pitchFamily="18" charset="0"/>
                <a:cs typeface="Times New Roman" panose="02020603050405020304" pitchFamily="18" charset="0"/>
              </a:rPr>
              <a:t>by 4/PhD Le Van Bang</a:t>
            </a:r>
          </a:p>
          <a:p>
            <a:pPr algn="l"/>
            <a:r>
              <a:rPr lang="en-US" sz="1200" dirty="0">
                <a:latin typeface="Times New Roman" panose="02020603050405020304" pitchFamily="18" charset="0"/>
                <a:cs typeface="Times New Roman" panose="02020603050405020304" pitchFamily="18" charset="0"/>
              </a:rPr>
              <a:t>Core, VHT</a:t>
            </a:r>
          </a:p>
          <a:p>
            <a:pPr algn="l"/>
            <a:r>
              <a:rPr lang="en-US" sz="1200" dirty="0">
                <a:latin typeface="Times New Roman" panose="02020603050405020304" pitchFamily="18" charset="0"/>
                <a:cs typeface="Times New Roman" panose="02020603050405020304" pitchFamily="18" charset="0"/>
              </a:rPr>
              <a:t>Email: </a:t>
            </a:r>
            <a:r>
              <a:rPr lang="en-US" sz="1200" dirty="0">
                <a:latin typeface="Times New Roman" panose="02020603050405020304" pitchFamily="18" charset="0"/>
                <a:cs typeface="Times New Roman" panose="02020603050405020304" pitchFamily="18" charset="0"/>
                <a:hlinkClick r:id="rId2"/>
              </a:rPr>
              <a:t>banglv1@Viettel.com.vn</a:t>
            </a:r>
          </a:p>
          <a:p>
            <a:endParaRPr lang="en-US" dirty="0">
              <a:latin typeface="Times New Roman" panose="02020603050405020304" pitchFamily="18" charset="0"/>
              <a:cs typeface="Times New Roman" panose="02020603050405020304" pitchFamily="18" charset="0"/>
            </a:endParaRPr>
          </a:p>
        </p:txBody>
      </p:sp>
      <p:pic>
        <p:nvPicPr>
          <p:cNvPr id="2050" name="Picture 2" descr="Image result for image processing">
            <a:extLst>
              <a:ext uri="{FF2B5EF4-FFF2-40B4-BE49-F238E27FC236}">
                <a16:creationId xmlns:a16="http://schemas.microsoft.com/office/drawing/2014/main" id="{96E98C8E-F340-4534-B402-3D3170EF744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532473" y="3509963"/>
            <a:ext cx="3402352" cy="1912937"/>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Image result for image processing">
            <a:extLst>
              <a:ext uri="{FF2B5EF4-FFF2-40B4-BE49-F238E27FC236}">
                <a16:creationId xmlns:a16="http://schemas.microsoft.com/office/drawing/2014/main" id="{D2103F9B-4B63-4DCA-84E3-B6E4C7A0BE3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096000" y="4130012"/>
            <a:ext cx="3608048" cy="19167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6228285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7772F5-6E53-4500-930D-13E9063AB6AB}"/>
              </a:ext>
            </a:extLst>
          </p:cNvPr>
          <p:cNvSpPr>
            <a:spLocks noGrp="1"/>
          </p:cNvSpPr>
          <p:nvPr>
            <p:ph type="title"/>
          </p:nvPr>
        </p:nvSpPr>
        <p:spPr/>
        <p:txBody>
          <a:bodyPr/>
          <a:lstStyle/>
          <a:p>
            <a:r>
              <a:rPr lang="en-US" dirty="0"/>
              <a:t>3. Machine Learning</a:t>
            </a:r>
          </a:p>
        </p:txBody>
      </p:sp>
      <p:sp>
        <p:nvSpPr>
          <p:cNvPr id="3" name="Content Placeholder 2">
            <a:extLst>
              <a:ext uri="{FF2B5EF4-FFF2-40B4-BE49-F238E27FC236}">
                <a16:creationId xmlns:a16="http://schemas.microsoft.com/office/drawing/2014/main" id="{09F84522-E941-47BC-B12B-F9F998E73BC8}"/>
              </a:ext>
            </a:extLst>
          </p:cNvPr>
          <p:cNvSpPr>
            <a:spLocks noGrp="1"/>
          </p:cNvSpPr>
          <p:nvPr>
            <p:ph idx="1"/>
          </p:nvPr>
        </p:nvSpPr>
        <p:spPr/>
        <p:txBody>
          <a:bodyPr/>
          <a:lstStyle/>
          <a:p>
            <a:endParaRPr lang="en-US" dirty="0"/>
          </a:p>
        </p:txBody>
      </p:sp>
      <p:pic>
        <p:nvPicPr>
          <p:cNvPr id="6" name="Picture 5">
            <a:extLst>
              <a:ext uri="{FF2B5EF4-FFF2-40B4-BE49-F238E27FC236}">
                <a16:creationId xmlns:a16="http://schemas.microsoft.com/office/drawing/2014/main" id="{30FAFCEA-36A2-47A5-A2D0-BAE8476C6939}"/>
              </a:ext>
            </a:extLst>
          </p:cNvPr>
          <p:cNvPicPr>
            <a:picLocks noChangeAspect="1"/>
          </p:cNvPicPr>
          <p:nvPr/>
        </p:nvPicPr>
        <p:blipFill>
          <a:blip r:embed="rId2"/>
          <a:stretch>
            <a:fillRect/>
          </a:stretch>
        </p:blipFill>
        <p:spPr>
          <a:xfrm>
            <a:off x="942975" y="1897063"/>
            <a:ext cx="10410825" cy="3667125"/>
          </a:xfrm>
          <a:prstGeom prst="rect">
            <a:avLst/>
          </a:prstGeom>
        </p:spPr>
      </p:pic>
      <p:sp>
        <p:nvSpPr>
          <p:cNvPr id="5" name="Cloud 4">
            <a:extLst>
              <a:ext uri="{FF2B5EF4-FFF2-40B4-BE49-F238E27FC236}">
                <a16:creationId xmlns:a16="http://schemas.microsoft.com/office/drawing/2014/main" id="{BC9528EC-265A-4642-B3E2-55986994084F}"/>
              </a:ext>
            </a:extLst>
          </p:cNvPr>
          <p:cNvSpPr/>
          <p:nvPr/>
        </p:nvSpPr>
        <p:spPr>
          <a:xfrm>
            <a:off x="9424987" y="1027906"/>
            <a:ext cx="1771650" cy="1206500"/>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How to evaluate?</a:t>
            </a:r>
          </a:p>
        </p:txBody>
      </p:sp>
      <p:sp>
        <p:nvSpPr>
          <p:cNvPr id="7" name="Oval 6">
            <a:extLst>
              <a:ext uri="{FF2B5EF4-FFF2-40B4-BE49-F238E27FC236}">
                <a16:creationId xmlns:a16="http://schemas.microsoft.com/office/drawing/2014/main" id="{9C15DABB-F419-4F65-BCE1-4202507731FD}"/>
              </a:ext>
            </a:extLst>
          </p:cNvPr>
          <p:cNvSpPr/>
          <p:nvPr/>
        </p:nvSpPr>
        <p:spPr>
          <a:xfrm>
            <a:off x="4705346" y="3291682"/>
            <a:ext cx="161925" cy="190500"/>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a:extLst>
              <a:ext uri="{FF2B5EF4-FFF2-40B4-BE49-F238E27FC236}">
                <a16:creationId xmlns:a16="http://schemas.microsoft.com/office/drawing/2014/main" id="{062AB2E2-EA5B-446E-9AD2-6E0FD3FC33DE}"/>
              </a:ext>
            </a:extLst>
          </p:cNvPr>
          <p:cNvSpPr/>
          <p:nvPr/>
        </p:nvSpPr>
        <p:spPr>
          <a:xfrm>
            <a:off x="6857997" y="3291682"/>
            <a:ext cx="161925" cy="190500"/>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8">
            <a:extLst>
              <a:ext uri="{FF2B5EF4-FFF2-40B4-BE49-F238E27FC236}">
                <a16:creationId xmlns:a16="http://schemas.microsoft.com/office/drawing/2014/main" id="{CCF7767D-73A4-40D3-B125-713DA1618F60}"/>
              </a:ext>
            </a:extLst>
          </p:cNvPr>
          <p:cNvSpPr/>
          <p:nvPr/>
        </p:nvSpPr>
        <p:spPr>
          <a:xfrm>
            <a:off x="4705348" y="3999707"/>
            <a:ext cx="161925" cy="190500"/>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a:extLst>
              <a:ext uri="{FF2B5EF4-FFF2-40B4-BE49-F238E27FC236}">
                <a16:creationId xmlns:a16="http://schemas.microsoft.com/office/drawing/2014/main" id="{B5032DD8-B4D0-47A8-A3B2-19E3BC7BE0A7}"/>
              </a:ext>
            </a:extLst>
          </p:cNvPr>
          <p:cNvSpPr/>
          <p:nvPr/>
        </p:nvSpPr>
        <p:spPr>
          <a:xfrm>
            <a:off x="6857998" y="3999707"/>
            <a:ext cx="161925" cy="190500"/>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Oval 10">
            <a:extLst>
              <a:ext uri="{FF2B5EF4-FFF2-40B4-BE49-F238E27FC236}">
                <a16:creationId xmlns:a16="http://schemas.microsoft.com/office/drawing/2014/main" id="{CA387D56-CB1D-45BF-A2C7-D455AB04F8E5}"/>
              </a:ext>
            </a:extLst>
          </p:cNvPr>
          <p:cNvSpPr/>
          <p:nvPr/>
        </p:nvSpPr>
        <p:spPr>
          <a:xfrm>
            <a:off x="4705349" y="4616450"/>
            <a:ext cx="161925" cy="190500"/>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Oval 11">
            <a:extLst>
              <a:ext uri="{FF2B5EF4-FFF2-40B4-BE49-F238E27FC236}">
                <a16:creationId xmlns:a16="http://schemas.microsoft.com/office/drawing/2014/main" id="{F9D6B043-53C5-4E5B-AE05-500C05D0FDC5}"/>
              </a:ext>
            </a:extLst>
          </p:cNvPr>
          <p:cNvSpPr/>
          <p:nvPr/>
        </p:nvSpPr>
        <p:spPr>
          <a:xfrm>
            <a:off x="4705348" y="5302250"/>
            <a:ext cx="161925" cy="190500"/>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Oval 12">
            <a:extLst>
              <a:ext uri="{FF2B5EF4-FFF2-40B4-BE49-F238E27FC236}">
                <a16:creationId xmlns:a16="http://schemas.microsoft.com/office/drawing/2014/main" id="{A3ED26DD-29DB-4765-BE1C-B0A172FF51BA}"/>
              </a:ext>
            </a:extLst>
          </p:cNvPr>
          <p:cNvSpPr/>
          <p:nvPr/>
        </p:nvSpPr>
        <p:spPr>
          <a:xfrm>
            <a:off x="6857998" y="4616450"/>
            <a:ext cx="161925" cy="190500"/>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Oval 13">
            <a:extLst>
              <a:ext uri="{FF2B5EF4-FFF2-40B4-BE49-F238E27FC236}">
                <a16:creationId xmlns:a16="http://schemas.microsoft.com/office/drawing/2014/main" id="{0A4CFD28-803E-4F3B-9CF3-6F1861596D88}"/>
              </a:ext>
            </a:extLst>
          </p:cNvPr>
          <p:cNvSpPr/>
          <p:nvPr/>
        </p:nvSpPr>
        <p:spPr>
          <a:xfrm>
            <a:off x="6862758" y="5302250"/>
            <a:ext cx="161925" cy="190500"/>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Oval 14">
            <a:extLst>
              <a:ext uri="{FF2B5EF4-FFF2-40B4-BE49-F238E27FC236}">
                <a16:creationId xmlns:a16="http://schemas.microsoft.com/office/drawing/2014/main" id="{A1F0C782-243A-4364-A269-E89DB0DF1D7C}"/>
              </a:ext>
            </a:extLst>
          </p:cNvPr>
          <p:cNvSpPr/>
          <p:nvPr/>
        </p:nvSpPr>
        <p:spPr>
          <a:xfrm>
            <a:off x="11115674" y="5302250"/>
            <a:ext cx="161925" cy="190500"/>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Oval 15">
            <a:extLst>
              <a:ext uri="{FF2B5EF4-FFF2-40B4-BE49-F238E27FC236}">
                <a16:creationId xmlns:a16="http://schemas.microsoft.com/office/drawing/2014/main" id="{C7EF892A-D96A-4560-9A6D-92618787F6D8}"/>
              </a:ext>
            </a:extLst>
          </p:cNvPr>
          <p:cNvSpPr/>
          <p:nvPr/>
        </p:nvSpPr>
        <p:spPr>
          <a:xfrm>
            <a:off x="11115673" y="2616200"/>
            <a:ext cx="161925" cy="190500"/>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97936395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A30BFD-AD32-4118-8E99-F21283BBEFC0}"/>
              </a:ext>
            </a:extLst>
          </p:cNvPr>
          <p:cNvSpPr>
            <a:spLocks noGrp="1"/>
          </p:cNvSpPr>
          <p:nvPr>
            <p:ph type="title"/>
          </p:nvPr>
        </p:nvSpPr>
        <p:spPr/>
        <p:txBody>
          <a:bodyPr/>
          <a:lstStyle/>
          <a:p>
            <a:r>
              <a:rPr lang="en-US" dirty="0"/>
              <a:t>3. Machine Learning</a:t>
            </a:r>
          </a:p>
        </p:txBody>
      </p:sp>
      <p:sp>
        <p:nvSpPr>
          <p:cNvPr id="3" name="Content Placeholder 2">
            <a:extLst>
              <a:ext uri="{FF2B5EF4-FFF2-40B4-BE49-F238E27FC236}">
                <a16:creationId xmlns:a16="http://schemas.microsoft.com/office/drawing/2014/main" id="{973B55E4-A74A-427E-8CCB-1AB4955784B2}"/>
              </a:ext>
            </a:extLst>
          </p:cNvPr>
          <p:cNvSpPr>
            <a:spLocks noGrp="1"/>
          </p:cNvSpPr>
          <p:nvPr>
            <p:ph idx="1"/>
          </p:nvPr>
        </p:nvSpPr>
        <p:spPr/>
        <p:txBody>
          <a:bodyPr/>
          <a:lstStyle/>
          <a:p>
            <a:endParaRPr lang="en-US" dirty="0"/>
          </a:p>
        </p:txBody>
      </p:sp>
      <p:sp>
        <p:nvSpPr>
          <p:cNvPr id="4" name="Cloud 3">
            <a:extLst>
              <a:ext uri="{FF2B5EF4-FFF2-40B4-BE49-F238E27FC236}">
                <a16:creationId xmlns:a16="http://schemas.microsoft.com/office/drawing/2014/main" id="{6D803CCF-9036-4A79-9991-E52F0E1DB886}"/>
              </a:ext>
            </a:extLst>
          </p:cNvPr>
          <p:cNvSpPr/>
          <p:nvPr/>
        </p:nvSpPr>
        <p:spPr>
          <a:xfrm>
            <a:off x="9424987" y="1027906"/>
            <a:ext cx="1771650" cy="1206500"/>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How to evaluate?</a:t>
            </a:r>
          </a:p>
        </p:txBody>
      </p:sp>
      <p:sp>
        <p:nvSpPr>
          <p:cNvPr id="5" name="Arrow: Pentagon 4">
            <a:extLst>
              <a:ext uri="{FF2B5EF4-FFF2-40B4-BE49-F238E27FC236}">
                <a16:creationId xmlns:a16="http://schemas.microsoft.com/office/drawing/2014/main" id="{F1074EBC-869A-43CA-AE8B-2CE3DB038849}"/>
              </a:ext>
            </a:extLst>
          </p:cNvPr>
          <p:cNvSpPr/>
          <p:nvPr/>
        </p:nvSpPr>
        <p:spPr>
          <a:xfrm>
            <a:off x="5043530" y="2234406"/>
            <a:ext cx="1566995" cy="562062"/>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Type</a:t>
            </a:r>
          </a:p>
        </p:txBody>
      </p:sp>
      <p:sp>
        <p:nvSpPr>
          <p:cNvPr id="6" name="Flowchart: Document 5">
            <a:extLst>
              <a:ext uri="{FF2B5EF4-FFF2-40B4-BE49-F238E27FC236}">
                <a16:creationId xmlns:a16="http://schemas.microsoft.com/office/drawing/2014/main" id="{07F24D9D-434F-4FAD-B4C2-C0DA48EC823B}"/>
              </a:ext>
            </a:extLst>
          </p:cNvPr>
          <p:cNvSpPr/>
          <p:nvPr/>
        </p:nvSpPr>
        <p:spPr>
          <a:xfrm>
            <a:off x="3233956" y="3266286"/>
            <a:ext cx="1065402" cy="578841"/>
          </a:xfrm>
          <a:prstGeom prst="flowChartDocumen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Binary</a:t>
            </a:r>
          </a:p>
        </p:txBody>
      </p:sp>
      <p:sp>
        <p:nvSpPr>
          <p:cNvPr id="7" name="Flowchart: Document 6">
            <a:extLst>
              <a:ext uri="{FF2B5EF4-FFF2-40B4-BE49-F238E27FC236}">
                <a16:creationId xmlns:a16="http://schemas.microsoft.com/office/drawing/2014/main" id="{9EB8EBAA-E42A-4735-8C38-9C033B0F8F29}"/>
              </a:ext>
            </a:extLst>
          </p:cNvPr>
          <p:cNvSpPr/>
          <p:nvPr/>
        </p:nvSpPr>
        <p:spPr>
          <a:xfrm>
            <a:off x="7293878" y="3291453"/>
            <a:ext cx="1065402" cy="578841"/>
          </a:xfrm>
          <a:prstGeom prst="flowChartDocumen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Multi classes</a:t>
            </a:r>
          </a:p>
        </p:txBody>
      </p:sp>
      <p:sp>
        <p:nvSpPr>
          <p:cNvPr id="8" name="Rectangle: Single Corner Snipped 7">
            <a:extLst>
              <a:ext uri="{FF2B5EF4-FFF2-40B4-BE49-F238E27FC236}">
                <a16:creationId xmlns:a16="http://schemas.microsoft.com/office/drawing/2014/main" id="{565FB478-7B85-486B-A594-0671644D1773}"/>
              </a:ext>
            </a:extLst>
          </p:cNvPr>
          <p:cNvSpPr/>
          <p:nvPr/>
        </p:nvSpPr>
        <p:spPr>
          <a:xfrm>
            <a:off x="1984696" y="4269994"/>
            <a:ext cx="1539030" cy="612396"/>
          </a:xfrm>
          <a:prstGeom prst="snip1Rect">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Yes/No </a:t>
            </a:r>
          </a:p>
          <a:p>
            <a:pPr algn="ctr"/>
            <a:r>
              <a:rPr lang="en-US" dirty="0"/>
              <a:t>(on Inliers)</a:t>
            </a:r>
          </a:p>
        </p:txBody>
      </p:sp>
      <p:sp>
        <p:nvSpPr>
          <p:cNvPr id="9" name="Rectangle: Single Corner Snipped 8">
            <a:extLst>
              <a:ext uri="{FF2B5EF4-FFF2-40B4-BE49-F238E27FC236}">
                <a16:creationId xmlns:a16="http://schemas.microsoft.com/office/drawing/2014/main" id="{5D47E07F-2897-4516-BA3E-040E2ED624B5}"/>
              </a:ext>
            </a:extLst>
          </p:cNvPr>
          <p:cNvSpPr/>
          <p:nvPr/>
        </p:nvSpPr>
        <p:spPr>
          <a:xfrm>
            <a:off x="4072680" y="4269994"/>
            <a:ext cx="1539030" cy="612396"/>
          </a:xfrm>
          <a:prstGeom prst="snip1Rect">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Inlier</a:t>
            </a:r>
          </a:p>
          <a:p>
            <a:pPr algn="ctr"/>
            <a:r>
              <a:rPr lang="en-US" dirty="0"/>
              <a:t>/Outlier</a:t>
            </a:r>
          </a:p>
        </p:txBody>
      </p:sp>
      <p:sp>
        <p:nvSpPr>
          <p:cNvPr id="10" name="Rectangle: Single Corner Snipped 9">
            <a:extLst>
              <a:ext uri="{FF2B5EF4-FFF2-40B4-BE49-F238E27FC236}">
                <a16:creationId xmlns:a16="http://schemas.microsoft.com/office/drawing/2014/main" id="{F642B798-7412-40D9-BD78-ADC021DD6FBC}"/>
              </a:ext>
            </a:extLst>
          </p:cNvPr>
          <p:cNvSpPr/>
          <p:nvPr/>
        </p:nvSpPr>
        <p:spPr>
          <a:xfrm>
            <a:off x="6096000" y="4269993"/>
            <a:ext cx="1539030" cy="612396"/>
          </a:xfrm>
          <a:prstGeom prst="snip1Rect">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Multi </a:t>
            </a:r>
          </a:p>
          <a:p>
            <a:pPr algn="ctr"/>
            <a:r>
              <a:rPr lang="en-US" dirty="0"/>
              <a:t>Object</a:t>
            </a:r>
          </a:p>
        </p:txBody>
      </p:sp>
      <p:sp>
        <p:nvSpPr>
          <p:cNvPr id="11" name="Rectangle: Single Corner Snipped 10">
            <a:extLst>
              <a:ext uri="{FF2B5EF4-FFF2-40B4-BE49-F238E27FC236}">
                <a16:creationId xmlns:a16="http://schemas.microsoft.com/office/drawing/2014/main" id="{D151D420-14FD-4655-B10D-AA7922341E84}"/>
              </a:ext>
            </a:extLst>
          </p:cNvPr>
          <p:cNvSpPr/>
          <p:nvPr/>
        </p:nvSpPr>
        <p:spPr>
          <a:xfrm>
            <a:off x="7922349" y="4269994"/>
            <a:ext cx="1539030" cy="612396"/>
          </a:xfrm>
          <a:prstGeom prst="snip1Rect">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Multi Inlier/Outlier</a:t>
            </a:r>
          </a:p>
        </p:txBody>
      </p:sp>
      <p:sp>
        <p:nvSpPr>
          <p:cNvPr id="13" name="Flowchart: Multidocument 12">
            <a:extLst>
              <a:ext uri="{FF2B5EF4-FFF2-40B4-BE49-F238E27FC236}">
                <a16:creationId xmlns:a16="http://schemas.microsoft.com/office/drawing/2014/main" id="{7EC3AB43-7620-4E6D-AA43-6969F5A00EB8}"/>
              </a:ext>
            </a:extLst>
          </p:cNvPr>
          <p:cNvSpPr/>
          <p:nvPr/>
        </p:nvSpPr>
        <p:spPr>
          <a:xfrm>
            <a:off x="2202635" y="5300315"/>
            <a:ext cx="1103152" cy="612396"/>
          </a:xfrm>
          <a:prstGeom prst="flowChartMultidocumen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Close Set</a:t>
            </a:r>
          </a:p>
        </p:txBody>
      </p:sp>
      <p:sp>
        <p:nvSpPr>
          <p:cNvPr id="14" name="Flowchart: Multidocument 13">
            <a:extLst>
              <a:ext uri="{FF2B5EF4-FFF2-40B4-BE49-F238E27FC236}">
                <a16:creationId xmlns:a16="http://schemas.microsoft.com/office/drawing/2014/main" id="{905D378C-18C6-416F-B401-37ED3616EE6A}"/>
              </a:ext>
            </a:extLst>
          </p:cNvPr>
          <p:cNvSpPr/>
          <p:nvPr/>
        </p:nvSpPr>
        <p:spPr>
          <a:xfrm>
            <a:off x="4290619" y="5300315"/>
            <a:ext cx="1103152" cy="612396"/>
          </a:xfrm>
          <a:prstGeom prst="flowChartMultidocumen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Open set</a:t>
            </a:r>
          </a:p>
        </p:txBody>
      </p:sp>
      <p:cxnSp>
        <p:nvCxnSpPr>
          <p:cNvPr id="16" name="Straight Arrow Connector 15">
            <a:extLst>
              <a:ext uri="{FF2B5EF4-FFF2-40B4-BE49-F238E27FC236}">
                <a16:creationId xmlns:a16="http://schemas.microsoft.com/office/drawing/2014/main" id="{4439F4C7-8357-46F9-BB57-5E25B63B7042}"/>
              </a:ext>
            </a:extLst>
          </p:cNvPr>
          <p:cNvCxnSpPr/>
          <p:nvPr/>
        </p:nvCxnSpPr>
        <p:spPr>
          <a:xfrm flipH="1">
            <a:off x="4299358" y="2796468"/>
            <a:ext cx="744172" cy="484137"/>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cxnSp>
        <p:nvCxnSpPr>
          <p:cNvPr id="18" name="Straight Arrow Connector 17">
            <a:extLst>
              <a:ext uri="{FF2B5EF4-FFF2-40B4-BE49-F238E27FC236}">
                <a16:creationId xmlns:a16="http://schemas.microsoft.com/office/drawing/2014/main" id="{DE7A4096-FB4C-4830-A696-7F25E4DE5A4C}"/>
              </a:ext>
            </a:extLst>
          </p:cNvPr>
          <p:cNvCxnSpPr/>
          <p:nvPr/>
        </p:nvCxnSpPr>
        <p:spPr>
          <a:xfrm>
            <a:off x="6333688" y="2789309"/>
            <a:ext cx="960190" cy="476977"/>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cxnSp>
        <p:nvCxnSpPr>
          <p:cNvPr id="20" name="Straight Arrow Connector 19">
            <a:extLst>
              <a:ext uri="{FF2B5EF4-FFF2-40B4-BE49-F238E27FC236}">
                <a16:creationId xmlns:a16="http://schemas.microsoft.com/office/drawing/2014/main" id="{83AEAA18-1159-44B7-9551-06E063A7E823}"/>
              </a:ext>
            </a:extLst>
          </p:cNvPr>
          <p:cNvCxnSpPr>
            <a:cxnSpLocks/>
          </p:cNvCxnSpPr>
          <p:nvPr/>
        </p:nvCxnSpPr>
        <p:spPr>
          <a:xfrm flipH="1">
            <a:off x="2754211" y="3825993"/>
            <a:ext cx="1012446" cy="443999"/>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cxnSp>
        <p:nvCxnSpPr>
          <p:cNvPr id="22" name="Straight Arrow Connector 21">
            <a:extLst>
              <a:ext uri="{FF2B5EF4-FFF2-40B4-BE49-F238E27FC236}">
                <a16:creationId xmlns:a16="http://schemas.microsoft.com/office/drawing/2014/main" id="{76AA9082-BD2D-4221-9506-F21968D74918}"/>
              </a:ext>
            </a:extLst>
          </p:cNvPr>
          <p:cNvCxnSpPr>
            <a:cxnSpLocks/>
            <a:endCxn id="9" idx="3"/>
          </p:cNvCxnSpPr>
          <p:nvPr/>
        </p:nvCxnSpPr>
        <p:spPr>
          <a:xfrm>
            <a:off x="3766657" y="3825993"/>
            <a:ext cx="1075538" cy="444001"/>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cxnSp>
        <p:nvCxnSpPr>
          <p:cNvPr id="24" name="Straight Arrow Connector 23">
            <a:extLst>
              <a:ext uri="{FF2B5EF4-FFF2-40B4-BE49-F238E27FC236}">
                <a16:creationId xmlns:a16="http://schemas.microsoft.com/office/drawing/2014/main" id="{4DD5E2E4-05D5-4546-B9B4-B7DF83F1815C}"/>
              </a:ext>
            </a:extLst>
          </p:cNvPr>
          <p:cNvCxnSpPr>
            <a:stCxn id="7" idx="2"/>
          </p:cNvCxnSpPr>
          <p:nvPr/>
        </p:nvCxnSpPr>
        <p:spPr>
          <a:xfrm flipH="1">
            <a:off x="6865515" y="3832026"/>
            <a:ext cx="961064" cy="419422"/>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cxnSp>
        <p:nvCxnSpPr>
          <p:cNvPr id="26" name="Straight Arrow Connector 25">
            <a:extLst>
              <a:ext uri="{FF2B5EF4-FFF2-40B4-BE49-F238E27FC236}">
                <a16:creationId xmlns:a16="http://schemas.microsoft.com/office/drawing/2014/main" id="{9D3F41A8-ACFE-479D-BB4C-D58A66D5E33C}"/>
              </a:ext>
            </a:extLst>
          </p:cNvPr>
          <p:cNvCxnSpPr>
            <a:cxnSpLocks/>
            <a:stCxn id="7" idx="2"/>
            <a:endCxn id="11" idx="3"/>
          </p:cNvCxnSpPr>
          <p:nvPr/>
        </p:nvCxnSpPr>
        <p:spPr>
          <a:xfrm>
            <a:off x="7826579" y="3832026"/>
            <a:ext cx="865285" cy="437968"/>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cxnSp>
        <p:nvCxnSpPr>
          <p:cNvPr id="29" name="Straight Arrow Connector 28">
            <a:extLst>
              <a:ext uri="{FF2B5EF4-FFF2-40B4-BE49-F238E27FC236}">
                <a16:creationId xmlns:a16="http://schemas.microsoft.com/office/drawing/2014/main" id="{8EB51750-060B-4AFD-83FD-6E25339778E2}"/>
              </a:ext>
            </a:extLst>
          </p:cNvPr>
          <p:cNvCxnSpPr>
            <a:cxnSpLocks/>
            <a:stCxn id="8" idx="1"/>
          </p:cNvCxnSpPr>
          <p:nvPr/>
        </p:nvCxnSpPr>
        <p:spPr>
          <a:xfrm>
            <a:off x="2754211" y="4882390"/>
            <a:ext cx="0" cy="417925"/>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cxnSp>
        <p:nvCxnSpPr>
          <p:cNvPr id="31" name="Straight Arrow Connector 30">
            <a:extLst>
              <a:ext uri="{FF2B5EF4-FFF2-40B4-BE49-F238E27FC236}">
                <a16:creationId xmlns:a16="http://schemas.microsoft.com/office/drawing/2014/main" id="{C4C4B2CD-14BF-4AD7-A060-049CBB881A6B}"/>
              </a:ext>
            </a:extLst>
          </p:cNvPr>
          <p:cNvCxnSpPr>
            <a:cxnSpLocks/>
            <a:stCxn id="9" idx="1"/>
          </p:cNvCxnSpPr>
          <p:nvPr/>
        </p:nvCxnSpPr>
        <p:spPr>
          <a:xfrm>
            <a:off x="4842195" y="4882390"/>
            <a:ext cx="0" cy="417925"/>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spTree>
    <p:extLst>
      <p:ext uri="{BB962C8B-B14F-4D97-AF65-F5344CB8AC3E}">
        <p14:creationId xmlns:p14="http://schemas.microsoft.com/office/powerpoint/2010/main" val="114755224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883A272-DB29-4CEF-B06F-F853EE979E59}"/>
              </a:ext>
            </a:extLst>
          </p:cNvPr>
          <p:cNvSpPr>
            <a:spLocks noGrp="1"/>
          </p:cNvSpPr>
          <p:nvPr>
            <p:ph idx="1"/>
          </p:nvPr>
        </p:nvSpPr>
        <p:spPr>
          <a:xfrm>
            <a:off x="838200" y="1825625"/>
            <a:ext cx="6191250" cy="4351338"/>
          </a:xfrm>
        </p:spPr>
        <p:txBody>
          <a:bodyPr/>
          <a:lstStyle/>
          <a:p>
            <a:pPr marL="0" indent="0">
              <a:buFontTx/>
              <a:buNone/>
              <a:defRPr/>
            </a:pPr>
            <a:r>
              <a:rPr lang="en-GB" dirty="0"/>
              <a:t>1. </a:t>
            </a:r>
            <a:r>
              <a:rPr lang="en-GB" b="1" dirty="0"/>
              <a:t>what exactly is deep learning</a:t>
            </a:r>
            <a:r>
              <a:rPr lang="en-GB" dirty="0"/>
              <a:t> ? </a:t>
            </a:r>
          </a:p>
          <a:p>
            <a:pPr marL="0" indent="0">
              <a:buFontTx/>
              <a:buNone/>
              <a:defRPr/>
            </a:pPr>
            <a:r>
              <a:rPr lang="en-GB" dirty="0"/>
              <a:t>2. </a:t>
            </a:r>
            <a:r>
              <a:rPr lang="en-GB" b="1" dirty="0"/>
              <a:t>why is it generally better </a:t>
            </a:r>
            <a:r>
              <a:rPr lang="en-GB" dirty="0"/>
              <a:t>than other methods on image, speech and certain other types of data? </a:t>
            </a:r>
          </a:p>
          <a:p>
            <a:endParaRPr lang="en-US" dirty="0"/>
          </a:p>
        </p:txBody>
      </p:sp>
      <p:pic>
        <p:nvPicPr>
          <p:cNvPr id="5" name="Picture 2">
            <a:extLst>
              <a:ext uri="{FF2B5EF4-FFF2-40B4-BE49-F238E27FC236}">
                <a16:creationId xmlns:a16="http://schemas.microsoft.com/office/drawing/2014/main" id="{AC1825BD-8FC0-481F-B7AD-21A79AA28435}"/>
              </a:ext>
            </a:extLst>
          </p:cNvPr>
          <p:cNvPicPr>
            <a:picLocks noChangeAspect="1" noChangeArrowheads="1"/>
          </p:cNvPicPr>
          <p:nvPr/>
        </p:nvPicPr>
        <p:blipFill>
          <a:blip r:embed="rId2" cstate="print"/>
          <a:srcRect/>
          <a:stretch>
            <a:fillRect/>
          </a:stretch>
        </p:blipFill>
        <p:spPr bwMode="auto">
          <a:xfrm>
            <a:off x="6928185" y="1396032"/>
            <a:ext cx="4495800" cy="3034854"/>
          </a:xfrm>
          <a:prstGeom prst="rect">
            <a:avLst/>
          </a:prstGeom>
          <a:noFill/>
          <a:ln w="9525">
            <a:noFill/>
            <a:miter lim="800000"/>
            <a:headEnd/>
            <a:tailEnd/>
          </a:ln>
        </p:spPr>
      </p:pic>
      <p:pic>
        <p:nvPicPr>
          <p:cNvPr id="6" name="Picture 5" descr="300px-Colored_neural_network.svg.png">
            <a:extLst>
              <a:ext uri="{FF2B5EF4-FFF2-40B4-BE49-F238E27FC236}">
                <a16:creationId xmlns:a16="http://schemas.microsoft.com/office/drawing/2014/main" id="{D7295265-35B7-42E1-886F-1F22FA3E63D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04850" y="3748706"/>
            <a:ext cx="2017942" cy="2428257"/>
          </a:xfrm>
          <a:prstGeom prst="rect">
            <a:avLst/>
          </a:prstGeom>
        </p:spPr>
      </p:pic>
      <p:pic>
        <p:nvPicPr>
          <p:cNvPr id="17" name="Picture 16">
            <a:extLst>
              <a:ext uri="{FF2B5EF4-FFF2-40B4-BE49-F238E27FC236}">
                <a16:creationId xmlns:a16="http://schemas.microsoft.com/office/drawing/2014/main" id="{8B129A9E-6F7E-4BD4-BEB4-B1289C41E4CE}"/>
              </a:ext>
            </a:extLst>
          </p:cNvPr>
          <p:cNvPicPr>
            <a:picLocks noChangeAspect="1"/>
          </p:cNvPicPr>
          <p:nvPr/>
        </p:nvPicPr>
        <p:blipFill>
          <a:blip r:embed="rId4"/>
          <a:stretch>
            <a:fillRect/>
          </a:stretch>
        </p:blipFill>
        <p:spPr>
          <a:xfrm>
            <a:off x="3007091" y="3985050"/>
            <a:ext cx="3088909" cy="1955568"/>
          </a:xfrm>
          <a:prstGeom prst="rect">
            <a:avLst/>
          </a:prstGeom>
        </p:spPr>
      </p:pic>
      <p:pic>
        <p:nvPicPr>
          <p:cNvPr id="19" name="Picture 6" descr="Image result for convolutional neural network">
            <a:extLst>
              <a:ext uri="{FF2B5EF4-FFF2-40B4-BE49-F238E27FC236}">
                <a16:creationId xmlns:a16="http://schemas.microsoft.com/office/drawing/2014/main" id="{79F10F8E-A55A-4181-A8A2-BE18DEE4EC49}"/>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380299" y="4001293"/>
            <a:ext cx="5591572" cy="2491581"/>
          </a:xfrm>
          <a:prstGeom prst="rect">
            <a:avLst/>
          </a:prstGeom>
          <a:noFill/>
          <a:extLst>
            <a:ext uri="{909E8E84-426E-40DD-AFC4-6F175D3DCCD1}">
              <a14:hiddenFill xmlns:a14="http://schemas.microsoft.com/office/drawing/2010/main">
                <a:solidFill>
                  <a:srgbClr val="FFFFFF"/>
                </a:solidFill>
              </a14:hiddenFill>
            </a:ext>
          </a:extLst>
        </p:spPr>
      </p:pic>
      <p:sp>
        <p:nvSpPr>
          <p:cNvPr id="22" name="Title 1">
            <a:extLst>
              <a:ext uri="{FF2B5EF4-FFF2-40B4-BE49-F238E27FC236}">
                <a16:creationId xmlns:a16="http://schemas.microsoft.com/office/drawing/2014/main" id="{177FC937-C076-4430-AA99-645D35E8293B}"/>
              </a:ext>
            </a:extLst>
          </p:cNvPr>
          <p:cNvSpPr txBox="1">
            <a:spLocks/>
          </p:cNvSpPr>
          <p:nvPr/>
        </p:nvSpPr>
        <p:spPr>
          <a:xfrm>
            <a:off x="2075280" y="182564"/>
            <a:ext cx="8041440" cy="858837"/>
          </a:xfrm>
          <a:prstGeom prst="rect">
            <a:avLst/>
          </a:prstGeom>
        </p:spPr>
        <p:txBody>
          <a:bodyPr vert="horz" lIns="91440" tIns="45720" rIns="91440" bIns="45720" rtlCol="0" anchor="ctr">
            <a:noAutofit/>
          </a:bodyPr>
          <a:lstStyle>
            <a:lvl1pPr algn="ctr" defTabSz="457200" rtl="0" eaLnBrk="1" latinLnBrk="0" hangingPunct="1">
              <a:spcBef>
                <a:spcPct val="0"/>
              </a:spcBef>
              <a:buNone/>
              <a:defRPr sz="4800" kern="1200">
                <a:solidFill>
                  <a:schemeClr val="tx1">
                    <a:lumMod val="85000"/>
                    <a:lumOff val="1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sz="4000" dirty="0"/>
              <a:t>4. Deep Learning</a:t>
            </a:r>
          </a:p>
        </p:txBody>
      </p:sp>
    </p:spTree>
    <p:extLst>
      <p:ext uri="{BB962C8B-B14F-4D97-AF65-F5344CB8AC3E}">
        <p14:creationId xmlns:p14="http://schemas.microsoft.com/office/powerpoint/2010/main" val="427539863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7552E173-841C-46DD-9424-DA9D8031A6C7}"/>
              </a:ext>
            </a:extLst>
          </p:cNvPr>
          <p:cNvSpPr>
            <a:spLocks noGrp="1"/>
          </p:cNvSpPr>
          <p:nvPr>
            <p:ph idx="1"/>
          </p:nvPr>
        </p:nvSpPr>
        <p:spPr>
          <a:xfrm>
            <a:off x="838200" y="1825625"/>
            <a:ext cx="5156856" cy="4351338"/>
          </a:xfrm>
        </p:spPr>
        <p:txBody>
          <a:bodyPr/>
          <a:lstStyle/>
          <a:p>
            <a:r>
              <a:rPr lang="en-US" dirty="0"/>
              <a:t>Libraries: </a:t>
            </a:r>
            <a:r>
              <a:rPr lang="en-US" dirty="0" err="1"/>
              <a:t>Tensorflow</a:t>
            </a:r>
            <a:r>
              <a:rPr lang="en-US" dirty="0"/>
              <a:t>, </a:t>
            </a:r>
            <a:r>
              <a:rPr lang="en-US" dirty="0" err="1"/>
              <a:t>Keras</a:t>
            </a:r>
            <a:r>
              <a:rPr lang="en-US" dirty="0"/>
              <a:t>, </a:t>
            </a:r>
            <a:r>
              <a:rPr lang="en-US" dirty="0" err="1"/>
              <a:t>Pytorch</a:t>
            </a:r>
            <a:r>
              <a:rPr lang="en-US" dirty="0"/>
              <a:t>, Caffe</a:t>
            </a:r>
          </a:p>
          <a:p>
            <a:r>
              <a:rPr lang="en-US" dirty="0"/>
              <a:t>Support: Python, C++</a:t>
            </a:r>
          </a:p>
          <a:p>
            <a:r>
              <a:rPr lang="en-US" dirty="0"/>
              <a:t>Suggest training device: GPU</a:t>
            </a:r>
          </a:p>
        </p:txBody>
      </p:sp>
      <p:pic>
        <p:nvPicPr>
          <p:cNvPr id="10248" name="Picture 8" descr="Image result for convolutional neural network feature map">
            <a:extLst>
              <a:ext uri="{FF2B5EF4-FFF2-40B4-BE49-F238E27FC236}">
                <a16:creationId xmlns:a16="http://schemas.microsoft.com/office/drawing/2014/main" id="{80909FE4-2A71-4B78-AF1C-60CFCF04EFE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52133" y="3812185"/>
            <a:ext cx="5107706" cy="2446001"/>
          </a:xfrm>
          <a:prstGeom prst="rect">
            <a:avLst/>
          </a:prstGeom>
          <a:noFill/>
          <a:extLst>
            <a:ext uri="{909E8E84-426E-40DD-AFC4-6F175D3DCCD1}">
              <a14:hiddenFill xmlns:a14="http://schemas.microsoft.com/office/drawing/2010/main">
                <a:solidFill>
                  <a:srgbClr val="FFFFFF"/>
                </a:solidFill>
              </a14:hiddenFill>
            </a:ext>
          </a:extLst>
        </p:spPr>
      </p:pic>
      <p:sp>
        <p:nvSpPr>
          <p:cNvPr id="11" name="Title 1">
            <a:extLst>
              <a:ext uri="{FF2B5EF4-FFF2-40B4-BE49-F238E27FC236}">
                <a16:creationId xmlns:a16="http://schemas.microsoft.com/office/drawing/2014/main" id="{BC3C755D-1548-4F2D-8CA3-9D3545ED890E}"/>
              </a:ext>
            </a:extLst>
          </p:cNvPr>
          <p:cNvSpPr txBox="1">
            <a:spLocks/>
          </p:cNvSpPr>
          <p:nvPr/>
        </p:nvSpPr>
        <p:spPr>
          <a:xfrm>
            <a:off x="2075280" y="182564"/>
            <a:ext cx="8041440" cy="858837"/>
          </a:xfrm>
          <a:prstGeom prst="rect">
            <a:avLst/>
          </a:prstGeom>
        </p:spPr>
        <p:txBody>
          <a:bodyPr vert="horz" lIns="91440" tIns="45720" rIns="91440" bIns="45720" rtlCol="0" anchor="ctr">
            <a:noAutofit/>
          </a:bodyPr>
          <a:lstStyle>
            <a:lvl1pPr algn="ctr" defTabSz="457200" rtl="0" eaLnBrk="1" latinLnBrk="0" hangingPunct="1">
              <a:spcBef>
                <a:spcPct val="0"/>
              </a:spcBef>
              <a:buNone/>
              <a:defRPr sz="4800" kern="1200">
                <a:solidFill>
                  <a:schemeClr val="tx1">
                    <a:lumMod val="85000"/>
                    <a:lumOff val="1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sz="4000" dirty="0"/>
              <a:t>4. Deep Learning</a:t>
            </a:r>
          </a:p>
        </p:txBody>
      </p:sp>
      <p:pic>
        <p:nvPicPr>
          <p:cNvPr id="6" name="Picture 5">
            <a:extLst>
              <a:ext uri="{FF2B5EF4-FFF2-40B4-BE49-F238E27FC236}">
                <a16:creationId xmlns:a16="http://schemas.microsoft.com/office/drawing/2014/main" id="{FE980EA4-6DDC-46B2-934C-3916A11C7348}"/>
              </a:ext>
            </a:extLst>
          </p:cNvPr>
          <p:cNvPicPr>
            <a:picLocks noChangeAspect="1"/>
          </p:cNvPicPr>
          <p:nvPr/>
        </p:nvPicPr>
        <p:blipFill>
          <a:blip r:embed="rId3"/>
          <a:stretch>
            <a:fillRect/>
          </a:stretch>
        </p:blipFill>
        <p:spPr>
          <a:xfrm>
            <a:off x="6692145" y="1559294"/>
            <a:ext cx="4881338" cy="4884000"/>
          </a:xfrm>
          <a:prstGeom prst="rect">
            <a:avLst/>
          </a:prstGeom>
        </p:spPr>
      </p:pic>
    </p:spTree>
    <p:extLst>
      <p:ext uri="{BB962C8B-B14F-4D97-AF65-F5344CB8AC3E}">
        <p14:creationId xmlns:p14="http://schemas.microsoft.com/office/powerpoint/2010/main" val="151817462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9C8EC5A7-0819-4077-950E-CD2055B4316C}"/>
              </a:ext>
            </a:extLst>
          </p:cNvPr>
          <p:cNvSpPr>
            <a:spLocks noGrp="1"/>
          </p:cNvSpPr>
          <p:nvPr>
            <p:ph idx="1"/>
          </p:nvPr>
        </p:nvSpPr>
        <p:spPr/>
        <p:txBody>
          <a:bodyPr/>
          <a:lstStyle/>
          <a:p>
            <a:endParaRPr lang="en-US" dirty="0"/>
          </a:p>
        </p:txBody>
      </p:sp>
      <p:pic>
        <p:nvPicPr>
          <p:cNvPr id="4" name="Picture 2">
            <a:extLst>
              <a:ext uri="{FF2B5EF4-FFF2-40B4-BE49-F238E27FC236}">
                <a16:creationId xmlns:a16="http://schemas.microsoft.com/office/drawing/2014/main" id="{7EB07BED-D781-48D7-8F9F-A623A713CE0C}"/>
              </a:ext>
            </a:extLst>
          </p:cNvPr>
          <p:cNvPicPr>
            <a:picLocks noChangeAspect="1" noChangeArrowheads="1"/>
          </p:cNvPicPr>
          <p:nvPr/>
        </p:nvPicPr>
        <p:blipFill>
          <a:blip r:embed="rId2" cstate="print"/>
          <a:stretch>
            <a:fillRect/>
          </a:stretch>
        </p:blipFill>
        <p:spPr>
          <a:xfrm>
            <a:off x="838200" y="1825625"/>
            <a:ext cx="8686800" cy="3729344"/>
          </a:xfrm>
          <a:prstGeom prst="rect">
            <a:avLst/>
          </a:prstGeom>
        </p:spPr>
      </p:pic>
      <p:sp>
        <p:nvSpPr>
          <p:cNvPr id="9" name="Title 1">
            <a:extLst>
              <a:ext uri="{FF2B5EF4-FFF2-40B4-BE49-F238E27FC236}">
                <a16:creationId xmlns:a16="http://schemas.microsoft.com/office/drawing/2014/main" id="{4766A8EF-C60D-4818-9655-EEB503859CFF}"/>
              </a:ext>
            </a:extLst>
          </p:cNvPr>
          <p:cNvSpPr txBox="1">
            <a:spLocks/>
          </p:cNvSpPr>
          <p:nvPr/>
        </p:nvSpPr>
        <p:spPr>
          <a:xfrm>
            <a:off x="2075280" y="182564"/>
            <a:ext cx="8041440" cy="858837"/>
          </a:xfrm>
          <a:prstGeom prst="rect">
            <a:avLst/>
          </a:prstGeom>
        </p:spPr>
        <p:txBody>
          <a:bodyPr vert="horz" lIns="91440" tIns="45720" rIns="91440" bIns="45720" rtlCol="0" anchor="ctr">
            <a:noAutofit/>
          </a:bodyPr>
          <a:lstStyle>
            <a:lvl1pPr algn="ctr" defTabSz="457200" rtl="0" eaLnBrk="1" latinLnBrk="0" hangingPunct="1">
              <a:spcBef>
                <a:spcPct val="0"/>
              </a:spcBef>
              <a:buNone/>
              <a:defRPr sz="4800" kern="1200">
                <a:solidFill>
                  <a:schemeClr val="tx1">
                    <a:lumMod val="85000"/>
                    <a:lumOff val="1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sz="4000" dirty="0"/>
              <a:t>4. Deep Learning</a:t>
            </a:r>
          </a:p>
        </p:txBody>
      </p:sp>
    </p:spTree>
    <p:extLst>
      <p:ext uri="{BB962C8B-B14F-4D97-AF65-F5344CB8AC3E}">
        <p14:creationId xmlns:p14="http://schemas.microsoft.com/office/powerpoint/2010/main" val="290965911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txBox="1">
            <a:spLocks/>
          </p:cNvSpPr>
          <p:nvPr/>
        </p:nvSpPr>
        <p:spPr>
          <a:xfrm>
            <a:off x="1752600" y="182564"/>
            <a:ext cx="8610600" cy="858837"/>
          </a:xfrm>
          <a:prstGeom prst="rect">
            <a:avLst/>
          </a:prstGeom>
        </p:spPr>
        <p:txBody>
          <a:bodyPr vert="horz" lIns="91440" tIns="45720" rIns="91440" bIns="45720" rtlCol="0" anchor="ctr">
            <a:noAutofit/>
          </a:bodyPr>
          <a:lstStyle>
            <a:lvl1pPr algn="ctr" defTabSz="457200" rtl="0" eaLnBrk="1" latinLnBrk="0" hangingPunct="1">
              <a:spcBef>
                <a:spcPct val="0"/>
              </a:spcBef>
              <a:buNone/>
              <a:defRPr sz="4800" kern="1200">
                <a:solidFill>
                  <a:schemeClr val="tx1">
                    <a:lumMod val="85000"/>
                    <a:lumOff val="1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sz="3600" dirty="0"/>
              <a:t>4. Deep Learning-Training CNN</a:t>
            </a:r>
          </a:p>
        </p:txBody>
      </p:sp>
      <p:sp>
        <p:nvSpPr>
          <p:cNvPr id="3" name="Ορθογώνιο 2"/>
          <p:cNvSpPr/>
          <p:nvPr/>
        </p:nvSpPr>
        <p:spPr>
          <a:xfrm>
            <a:off x="1879600" y="1145948"/>
            <a:ext cx="1708704" cy="1412648"/>
          </a:xfrm>
          <a:prstGeom prst="rect">
            <a:avLst/>
          </a:prstGeom>
        </p:spPr>
        <p:style>
          <a:lnRef idx="3">
            <a:schemeClr val="lt1"/>
          </a:lnRef>
          <a:fillRef idx="1">
            <a:schemeClr val="accent4"/>
          </a:fillRef>
          <a:effectRef idx="1">
            <a:schemeClr val="accent4"/>
          </a:effectRef>
          <a:fontRef idx="minor">
            <a:schemeClr val="lt1"/>
          </a:fontRef>
        </p:style>
        <p:txBody>
          <a:bodyPr rtlCol="0" anchor="ctr"/>
          <a:lstStyle/>
          <a:p>
            <a:pPr algn="ctr"/>
            <a:r>
              <a:rPr lang="en-US" dirty="0"/>
              <a:t>Sample labeled data</a:t>
            </a:r>
          </a:p>
          <a:p>
            <a:pPr algn="ctr"/>
            <a:r>
              <a:rPr lang="en-US" dirty="0"/>
              <a:t>(</a:t>
            </a:r>
            <a:r>
              <a:rPr lang="en-US" sz="2000" b="1" dirty="0">
                <a:solidFill>
                  <a:schemeClr val="bg1"/>
                </a:solidFill>
              </a:rPr>
              <a:t>batch</a:t>
            </a:r>
            <a:r>
              <a:rPr lang="en-US" dirty="0"/>
              <a:t>)</a:t>
            </a:r>
            <a:endParaRPr lang="el-GR" dirty="0"/>
          </a:p>
        </p:txBody>
      </p:sp>
      <p:sp>
        <p:nvSpPr>
          <p:cNvPr id="7" name="Ορθογώνιο 6"/>
          <p:cNvSpPr/>
          <p:nvPr/>
        </p:nvSpPr>
        <p:spPr>
          <a:xfrm>
            <a:off x="4047847" y="1145948"/>
            <a:ext cx="1708704" cy="1412648"/>
          </a:xfrm>
          <a:prstGeom prst="rect">
            <a:avLst/>
          </a:prstGeom>
        </p:spPr>
        <p:style>
          <a:lnRef idx="3">
            <a:schemeClr val="lt1"/>
          </a:lnRef>
          <a:fillRef idx="1">
            <a:schemeClr val="accent4"/>
          </a:fillRef>
          <a:effectRef idx="1">
            <a:schemeClr val="accent4"/>
          </a:effectRef>
          <a:fontRef idx="minor">
            <a:schemeClr val="lt1"/>
          </a:fontRef>
        </p:style>
        <p:txBody>
          <a:bodyPr rtlCol="0" anchor="ctr"/>
          <a:lstStyle/>
          <a:p>
            <a:pPr algn="ctr"/>
            <a:r>
              <a:rPr lang="en-US" sz="2000" b="1" dirty="0">
                <a:solidFill>
                  <a:schemeClr val="bg1"/>
                </a:solidFill>
              </a:rPr>
              <a:t>Forward</a:t>
            </a:r>
            <a:r>
              <a:rPr lang="en-US" sz="2000" dirty="0">
                <a:solidFill>
                  <a:schemeClr val="bg1"/>
                </a:solidFill>
              </a:rPr>
              <a:t> </a:t>
            </a:r>
            <a:r>
              <a:rPr lang="en-US" dirty="0"/>
              <a:t>it through the network, get predictions</a:t>
            </a:r>
            <a:endParaRPr lang="el-GR" dirty="0"/>
          </a:p>
        </p:txBody>
      </p:sp>
      <p:sp>
        <p:nvSpPr>
          <p:cNvPr id="8" name="Ορθογώνιο 7"/>
          <p:cNvSpPr/>
          <p:nvPr/>
        </p:nvSpPr>
        <p:spPr>
          <a:xfrm>
            <a:off x="6216094" y="1145948"/>
            <a:ext cx="1708704" cy="1412648"/>
          </a:xfrm>
          <a:prstGeom prst="rect">
            <a:avLst/>
          </a:prstGeom>
        </p:spPr>
        <p:style>
          <a:lnRef idx="3">
            <a:schemeClr val="lt1"/>
          </a:lnRef>
          <a:fillRef idx="1">
            <a:schemeClr val="accent4"/>
          </a:fillRef>
          <a:effectRef idx="1">
            <a:schemeClr val="accent4"/>
          </a:effectRef>
          <a:fontRef idx="minor">
            <a:schemeClr val="lt1"/>
          </a:fontRef>
        </p:style>
        <p:txBody>
          <a:bodyPr rtlCol="0" anchor="ctr"/>
          <a:lstStyle/>
          <a:p>
            <a:pPr algn="ctr"/>
            <a:r>
              <a:rPr lang="en-US" sz="2000" b="1" dirty="0">
                <a:solidFill>
                  <a:schemeClr val="bg1"/>
                </a:solidFill>
              </a:rPr>
              <a:t>Back-propagate</a:t>
            </a:r>
            <a:r>
              <a:rPr lang="en-US" dirty="0"/>
              <a:t> the errors</a:t>
            </a:r>
            <a:endParaRPr lang="el-GR" dirty="0"/>
          </a:p>
        </p:txBody>
      </p:sp>
      <p:sp>
        <p:nvSpPr>
          <p:cNvPr id="9" name="Ορθογώνιο 8"/>
          <p:cNvSpPr/>
          <p:nvPr/>
        </p:nvSpPr>
        <p:spPr>
          <a:xfrm>
            <a:off x="8384341" y="1145948"/>
            <a:ext cx="1708704" cy="1412648"/>
          </a:xfrm>
          <a:prstGeom prst="rect">
            <a:avLst/>
          </a:prstGeom>
        </p:spPr>
        <p:style>
          <a:lnRef idx="3">
            <a:schemeClr val="lt1"/>
          </a:lnRef>
          <a:fillRef idx="1">
            <a:schemeClr val="accent4"/>
          </a:fillRef>
          <a:effectRef idx="1">
            <a:schemeClr val="accent4"/>
          </a:effectRef>
          <a:fontRef idx="minor">
            <a:schemeClr val="lt1"/>
          </a:fontRef>
        </p:style>
        <p:txBody>
          <a:bodyPr rtlCol="0" anchor="ctr"/>
          <a:lstStyle/>
          <a:p>
            <a:pPr algn="ctr"/>
            <a:r>
              <a:rPr lang="en-US" sz="2000" b="1" dirty="0"/>
              <a:t>Update</a:t>
            </a:r>
            <a:r>
              <a:rPr lang="en-US" sz="2000" dirty="0"/>
              <a:t> </a:t>
            </a:r>
            <a:r>
              <a:rPr lang="en-US" dirty="0"/>
              <a:t>the network weights</a:t>
            </a:r>
            <a:endParaRPr lang="el-GR" dirty="0"/>
          </a:p>
        </p:txBody>
      </p:sp>
      <p:cxnSp>
        <p:nvCxnSpPr>
          <p:cNvPr id="11" name="Ευθύγραμμο βέλος σύνδεσης 10"/>
          <p:cNvCxnSpPr>
            <a:stCxn id="3" idx="3"/>
            <a:endCxn id="7" idx="1"/>
          </p:cNvCxnSpPr>
          <p:nvPr/>
        </p:nvCxnSpPr>
        <p:spPr>
          <a:xfrm>
            <a:off x="3588305" y="1852272"/>
            <a:ext cx="459543"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2" name="Ευθύγραμμο βέλος σύνδεσης 11"/>
          <p:cNvCxnSpPr/>
          <p:nvPr/>
        </p:nvCxnSpPr>
        <p:spPr>
          <a:xfrm>
            <a:off x="5756552" y="1852272"/>
            <a:ext cx="459543"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3" name="Ευθύγραμμο βέλος σύνδεσης 12"/>
          <p:cNvCxnSpPr/>
          <p:nvPr/>
        </p:nvCxnSpPr>
        <p:spPr>
          <a:xfrm>
            <a:off x="7924799" y="1863044"/>
            <a:ext cx="459543"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pic>
        <p:nvPicPr>
          <p:cNvPr id="4" name="Εικόνα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312194" y="2885622"/>
            <a:ext cx="2804526" cy="2171246"/>
          </a:xfrm>
          <a:prstGeom prst="rect">
            <a:avLst/>
          </a:prstGeom>
        </p:spPr>
      </p:pic>
      <p:cxnSp>
        <p:nvCxnSpPr>
          <p:cNvPr id="15" name="Γωνιώδης σύνδεση 14"/>
          <p:cNvCxnSpPr>
            <a:stCxn id="9" idx="2"/>
            <a:endCxn id="3" idx="2"/>
          </p:cNvCxnSpPr>
          <p:nvPr/>
        </p:nvCxnSpPr>
        <p:spPr>
          <a:xfrm rot="5400000">
            <a:off x="5986323" y="-693774"/>
            <a:ext cx="12700" cy="6504741"/>
          </a:xfrm>
          <a:prstGeom prst="bentConnector3">
            <a:avLst>
              <a:gd name="adj1" fmla="val 1800000"/>
            </a:avLst>
          </a:prstGeom>
          <a:ln>
            <a:tailEnd type="triangle"/>
          </a:ln>
        </p:spPr>
        <p:style>
          <a:lnRef idx="1">
            <a:schemeClr val="accent1"/>
          </a:lnRef>
          <a:fillRef idx="0">
            <a:schemeClr val="accent1"/>
          </a:fillRef>
          <a:effectRef idx="0">
            <a:schemeClr val="accent1"/>
          </a:effectRef>
          <a:fontRef idx="minor">
            <a:schemeClr val="tx1"/>
          </a:fontRef>
        </p:style>
      </p:cxnSp>
      <p:pic>
        <p:nvPicPr>
          <p:cNvPr id="20" name="Εικόνα 19"/>
          <p:cNvPicPr>
            <a:picLocks noChangeAspect="1"/>
          </p:cNvPicPr>
          <p:nvPr/>
        </p:nvPicPr>
        <p:blipFill>
          <a:blip r:embed="rId4" cstate="print"/>
          <a:stretch>
            <a:fillRect/>
          </a:stretch>
        </p:blipFill>
        <p:spPr>
          <a:xfrm>
            <a:off x="1879600" y="4352294"/>
            <a:ext cx="2559600" cy="2032048"/>
          </a:xfrm>
          <a:prstGeom prst="rect">
            <a:avLst/>
          </a:prstGeom>
        </p:spPr>
      </p:pic>
      <mc:AlternateContent xmlns:mc="http://schemas.openxmlformats.org/markup-compatibility/2006" xmlns:a14="http://schemas.microsoft.com/office/drawing/2010/main">
        <mc:Choice Requires="a14">
          <p:sp>
            <p:nvSpPr>
              <p:cNvPr id="21" name="TextBox 20"/>
              <p:cNvSpPr txBox="1"/>
              <p:nvPr/>
            </p:nvSpPr>
            <p:spPr>
              <a:xfrm>
                <a:off x="1879600" y="3373490"/>
                <a:ext cx="5880100" cy="923330"/>
              </a:xfrm>
              <a:prstGeom prst="rect">
                <a:avLst/>
              </a:prstGeom>
              <a:noFill/>
            </p:spPr>
            <p:txBody>
              <a:bodyPr wrap="square" rtlCol="0">
                <a:spAutoFit/>
              </a:bodyPr>
              <a:lstStyle/>
              <a:p>
                <a:r>
                  <a:rPr lang="en-US" dirty="0"/>
                  <a:t>Optimize (min. or max.) </a:t>
                </a:r>
                <a:r>
                  <a:rPr lang="en-US" b="1" dirty="0">
                    <a:solidFill>
                      <a:schemeClr val="accent2"/>
                    </a:solidFill>
                  </a:rPr>
                  <a:t>objective/cost function </a:t>
                </a:r>
                <a14:m>
                  <m:oMath xmlns:m="http://schemas.openxmlformats.org/officeDocument/2006/math">
                    <m:r>
                      <a:rPr lang="en-US" b="1" i="1">
                        <a:solidFill>
                          <a:schemeClr val="accent2"/>
                        </a:solidFill>
                        <a:latin typeface="Cambria Math" charset="0"/>
                      </a:rPr>
                      <m:t>𝑱</m:t>
                    </m:r>
                    <m:r>
                      <a:rPr lang="en-US" b="1" i="1">
                        <a:solidFill>
                          <a:schemeClr val="accent2"/>
                        </a:solidFill>
                        <a:latin typeface="Cambria Math" charset="0"/>
                      </a:rPr>
                      <m:t>(</m:t>
                    </m:r>
                    <m:r>
                      <a:rPr lang="el-GR" b="1" i="1">
                        <a:solidFill>
                          <a:schemeClr val="accent2"/>
                        </a:solidFill>
                        <a:latin typeface="Cambria Math" charset="0"/>
                      </a:rPr>
                      <m:t>𝜽</m:t>
                    </m:r>
                    <m:r>
                      <a:rPr lang="el-GR" b="1" i="1">
                        <a:solidFill>
                          <a:schemeClr val="accent2"/>
                        </a:solidFill>
                        <a:latin typeface="Cambria Math" charset="0"/>
                      </a:rPr>
                      <m:t>)</m:t>
                    </m:r>
                  </m:oMath>
                </a14:m>
                <a:endParaRPr lang="en-US" b="1" dirty="0">
                  <a:solidFill>
                    <a:schemeClr val="accent2"/>
                  </a:solidFill>
                </a:endParaRPr>
              </a:p>
              <a:p>
                <a:r>
                  <a:rPr lang="en-US" dirty="0"/>
                  <a:t>Generate </a:t>
                </a:r>
                <a:r>
                  <a:rPr lang="en-US" b="1" dirty="0">
                    <a:solidFill>
                      <a:schemeClr val="accent2"/>
                    </a:solidFill>
                  </a:rPr>
                  <a:t>error signal </a:t>
                </a:r>
                <a:r>
                  <a:rPr lang="en-US" dirty="0"/>
                  <a:t>that measures difference between predictions and target values</a:t>
                </a:r>
              </a:p>
            </p:txBody>
          </p:sp>
        </mc:Choice>
        <mc:Fallback xmlns="">
          <p:sp>
            <p:nvSpPr>
              <p:cNvPr id="21" name="TextBox 20"/>
              <p:cNvSpPr txBox="1">
                <a:spLocks noRot="1" noChangeAspect="1" noMove="1" noResize="1" noEditPoints="1" noAdjustHandles="1" noChangeArrowheads="1" noChangeShapeType="1" noTextEdit="1"/>
              </p:cNvSpPr>
              <p:nvPr/>
            </p:nvSpPr>
            <p:spPr>
              <a:xfrm>
                <a:off x="1879600" y="3373490"/>
                <a:ext cx="5880100" cy="923330"/>
              </a:xfrm>
              <a:prstGeom prst="rect">
                <a:avLst/>
              </a:prstGeom>
              <a:blipFill>
                <a:blip r:embed="rId5"/>
                <a:stretch>
                  <a:fillRect l="-829" t="-3289" b="-9211"/>
                </a:stretch>
              </a:blipFill>
            </p:spPr>
            <p:txBody>
              <a:bodyPr/>
              <a:lstStyle/>
              <a:p>
                <a:r>
                  <a:rPr lang="en-US">
                    <a:noFill/>
                  </a:rPr>
                  <a:t> </a:t>
                </a:r>
              </a:p>
            </p:txBody>
          </p:sp>
        </mc:Fallback>
      </mc:AlternateContent>
      <p:sp>
        <p:nvSpPr>
          <p:cNvPr id="23" name="TextBox 22"/>
          <p:cNvSpPr txBox="1"/>
          <p:nvPr/>
        </p:nvSpPr>
        <p:spPr>
          <a:xfrm>
            <a:off x="4711240" y="5018055"/>
            <a:ext cx="5701481" cy="1477328"/>
          </a:xfrm>
          <a:prstGeom prst="rect">
            <a:avLst/>
          </a:prstGeom>
          <a:noFill/>
        </p:spPr>
        <p:txBody>
          <a:bodyPr wrap="square" rtlCol="0">
            <a:spAutoFit/>
          </a:bodyPr>
          <a:lstStyle/>
          <a:p>
            <a:r>
              <a:rPr lang="en-US" dirty="0"/>
              <a:t>Use error signal to change the </a:t>
            </a:r>
            <a:r>
              <a:rPr lang="en-US" b="1" dirty="0">
                <a:solidFill>
                  <a:schemeClr val="accent2"/>
                </a:solidFill>
              </a:rPr>
              <a:t>weights</a:t>
            </a:r>
            <a:r>
              <a:rPr lang="en-US" dirty="0"/>
              <a:t> and get more accurate predictions </a:t>
            </a:r>
          </a:p>
          <a:p>
            <a:r>
              <a:rPr lang="en-US" dirty="0"/>
              <a:t>Subtracting a fraction of the </a:t>
            </a:r>
            <a:r>
              <a:rPr lang="en-US" b="1" dirty="0">
                <a:solidFill>
                  <a:schemeClr val="accent2"/>
                </a:solidFill>
              </a:rPr>
              <a:t>gradient</a:t>
            </a:r>
            <a:r>
              <a:rPr lang="en-US" dirty="0"/>
              <a:t> moves you towards the </a:t>
            </a:r>
            <a:r>
              <a:rPr lang="en-US" b="1" dirty="0">
                <a:solidFill>
                  <a:schemeClr val="accent2"/>
                </a:solidFill>
              </a:rPr>
              <a:t>(local) minimum of the cost function</a:t>
            </a:r>
            <a:endParaRPr lang="el-GR" b="1" dirty="0">
              <a:solidFill>
                <a:schemeClr val="accent2"/>
              </a:solidFill>
            </a:endParaRPr>
          </a:p>
          <a:p>
            <a:endParaRPr lang="el-GR" dirty="0"/>
          </a:p>
        </p:txBody>
      </p:sp>
      <p:sp>
        <p:nvSpPr>
          <p:cNvPr id="5" name="Ορθογώνιο 4"/>
          <p:cNvSpPr/>
          <p:nvPr/>
        </p:nvSpPr>
        <p:spPr>
          <a:xfrm>
            <a:off x="3311857" y="6384342"/>
            <a:ext cx="7016694" cy="230832"/>
          </a:xfrm>
          <a:prstGeom prst="rect">
            <a:avLst/>
          </a:prstGeom>
        </p:spPr>
        <p:txBody>
          <a:bodyPr wrap="square">
            <a:spAutoFit/>
          </a:bodyPr>
          <a:lstStyle/>
          <a:p>
            <a:pPr algn="r"/>
            <a:r>
              <a:rPr lang="el-GR" sz="900" i="1" dirty="0" err="1"/>
              <a:t>https</a:t>
            </a:r>
            <a:r>
              <a:rPr lang="el-GR" sz="900" i="1" dirty="0"/>
              <a:t>://</a:t>
            </a:r>
            <a:r>
              <a:rPr lang="el-GR" sz="900" i="1" dirty="0" err="1"/>
              <a:t>medium.com</a:t>
            </a:r>
            <a:r>
              <a:rPr lang="el-GR" sz="900" i="1" dirty="0"/>
              <a:t>/@</a:t>
            </a:r>
            <a:r>
              <a:rPr lang="el-GR" sz="900" i="1" dirty="0" err="1"/>
              <a:t>ramrajchandradevan</a:t>
            </a:r>
            <a:r>
              <a:rPr lang="el-GR" sz="900" i="1" dirty="0"/>
              <a:t>/the-evolution-of-gradient-descend-optimization-algorithm-4106a6702d39</a:t>
            </a:r>
          </a:p>
        </p:txBody>
      </p:sp>
    </p:spTree>
    <p:extLst>
      <p:ext uri="{BB962C8B-B14F-4D97-AF65-F5344CB8AC3E}">
        <p14:creationId xmlns:p14="http://schemas.microsoft.com/office/powerpoint/2010/main" val="375198661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p:nvPr/>
        </p:nvSpPr>
        <p:spPr>
          <a:xfrm>
            <a:off x="2537487" y="3927758"/>
            <a:ext cx="1375954" cy="369332"/>
          </a:xfrm>
          <a:prstGeom prst="rect">
            <a:avLst/>
          </a:prstGeom>
          <a:noFill/>
        </p:spPr>
        <p:txBody>
          <a:bodyPr wrap="none" rtlCol="0">
            <a:spAutoFit/>
          </a:bodyPr>
          <a:lstStyle/>
          <a:p>
            <a:r>
              <a:rPr lang="en-US" dirty="0"/>
              <a:t>learning rate</a:t>
            </a:r>
          </a:p>
        </p:txBody>
      </p:sp>
      <p:sp>
        <p:nvSpPr>
          <p:cNvPr id="11" name="Title 1"/>
          <p:cNvSpPr txBox="1">
            <a:spLocks/>
          </p:cNvSpPr>
          <p:nvPr/>
        </p:nvSpPr>
        <p:spPr>
          <a:xfrm>
            <a:off x="2075280" y="182564"/>
            <a:ext cx="8041440" cy="858837"/>
          </a:xfrm>
          <a:prstGeom prst="rect">
            <a:avLst/>
          </a:prstGeom>
        </p:spPr>
        <p:txBody>
          <a:bodyPr vert="horz" lIns="91440" tIns="45720" rIns="91440" bIns="45720" rtlCol="0" anchor="ctr">
            <a:noAutofit/>
          </a:bodyPr>
          <a:lstStyle>
            <a:lvl1pPr algn="ctr" defTabSz="457200" rtl="0" eaLnBrk="1" latinLnBrk="0" hangingPunct="1">
              <a:spcBef>
                <a:spcPct val="0"/>
              </a:spcBef>
              <a:buNone/>
              <a:defRPr sz="4800" kern="1200">
                <a:solidFill>
                  <a:schemeClr val="tx1">
                    <a:lumMod val="85000"/>
                    <a:lumOff val="1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sz="4000" dirty="0"/>
              <a:t>4. Deep Learning-Optimization</a:t>
            </a:r>
          </a:p>
        </p:txBody>
      </p:sp>
      <p:sp>
        <p:nvSpPr>
          <p:cNvPr id="15" name="TextBox 14"/>
          <p:cNvSpPr txBox="1">
            <a:spLocks noRot="1" noChangeAspect="1" noMove="1" noResize="1" noEditPoints="1" noAdjustHandles="1" noChangeArrowheads="1" noChangeShapeType="1" noTextEdit="1"/>
          </p:cNvSpPr>
          <p:nvPr/>
        </p:nvSpPr>
        <p:spPr>
          <a:xfrm>
            <a:off x="1937674" y="1389618"/>
            <a:ext cx="3272050" cy="369332"/>
          </a:xfrm>
          <a:prstGeom prst="rect">
            <a:avLst/>
          </a:prstGeom>
          <a:blipFill rotWithShape="0">
            <a:blip r:embed="rId3" cstate="print"/>
            <a:stretch>
              <a:fillRect l="-1676" t="-9836" b="-24590"/>
            </a:stretch>
          </a:blipFill>
        </p:spPr>
        <p:txBody>
          <a:bodyPr/>
          <a:lstStyle/>
          <a:p>
            <a:r>
              <a:rPr lang="el-GR">
                <a:noFill/>
              </a:rPr>
              <a:t> </a:t>
            </a:r>
          </a:p>
        </p:txBody>
      </p:sp>
      <p:sp>
        <p:nvSpPr>
          <p:cNvPr id="2" name="TextBox 1"/>
          <p:cNvSpPr txBox="1">
            <a:spLocks noRot="1" noChangeAspect="1" noMove="1" noResize="1" noEditPoints="1" noAdjustHandles="1" noChangeArrowheads="1" noChangeShapeType="1" noTextEdit="1"/>
          </p:cNvSpPr>
          <p:nvPr/>
        </p:nvSpPr>
        <p:spPr>
          <a:xfrm>
            <a:off x="2025914" y="2076044"/>
            <a:ext cx="2998128" cy="730521"/>
          </a:xfrm>
          <a:prstGeom prst="rect">
            <a:avLst/>
          </a:prstGeom>
          <a:blipFill rotWithShape="0">
            <a:blip r:embed="rId4" cstate="print"/>
            <a:stretch>
              <a:fillRect/>
            </a:stretch>
          </a:blipFill>
        </p:spPr>
        <p:txBody>
          <a:bodyPr/>
          <a:lstStyle/>
          <a:p>
            <a:r>
              <a:rPr lang="el-GR">
                <a:noFill/>
              </a:rPr>
              <a:t> </a:t>
            </a:r>
          </a:p>
        </p:txBody>
      </p:sp>
      <p:sp>
        <p:nvSpPr>
          <p:cNvPr id="3" name="TextBox 2"/>
          <p:cNvSpPr txBox="1"/>
          <p:nvPr/>
        </p:nvSpPr>
        <p:spPr>
          <a:xfrm>
            <a:off x="5063455" y="2212562"/>
            <a:ext cx="2627322" cy="369332"/>
          </a:xfrm>
          <a:prstGeom prst="rect">
            <a:avLst/>
          </a:prstGeom>
          <a:noFill/>
        </p:spPr>
        <p:txBody>
          <a:bodyPr wrap="none" rtlCol="0">
            <a:spAutoFit/>
          </a:bodyPr>
          <a:lstStyle/>
          <a:p>
            <a:r>
              <a:rPr lang="en-US" dirty="0"/>
              <a:t>Update each element of </a:t>
            </a:r>
            <a:r>
              <a:rPr lang="el-GR" dirty="0"/>
              <a:t>θ</a:t>
            </a:r>
          </a:p>
        </p:txBody>
      </p:sp>
      <p:sp>
        <p:nvSpPr>
          <p:cNvPr id="4" name="Ορθογώνιο 3"/>
          <p:cNvSpPr>
            <a:spLocks noRot="1" noChangeAspect="1" noMove="1" noResize="1" noEditPoints="1" noAdjustHandles="1" noChangeArrowheads="1" noChangeShapeType="1" noTextEdit="1"/>
          </p:cNvSpPr>
          <p:nvPr/>
        </p:nvSpPr>
        <p:spPr>
          <a:xfrm>
            <a:off x="2025914" y="3126952"/>
            <a:ext cx="2600584" cy="404791"/>
          </a:xfrm>
          <a:prstGeom prst="rect">
            <a:avLst/>
          </a:prstGeom>
          <a:blipFill rotWithShape="0">
            <a:blip r:embed="rId5" cstate="print"/>
            <a:stretch>
              <a:fillRect t="-81818" b="-110606"/>
            </a:stretch>
          </a:blipFill>
        </p:spPr>
        <p:txBody>
          <a:bodyPr/>
          <a:lstStyle/>
          <a:p>
            <a:r>
              <a:rPr lang="el-GR">
                <a:noFill/>
              </a:rPr>
              <a:t> </a:t>
            </a:r>
          </a:p>
        </p:txBody>
      </p:sp>
      <p:sp>
        <p:nvSpPr>
          <p:cNvPr id="8" name="TextBox 7"/>
          <p:cNvSpPr txBox="1"/>
          <p:nvPr/>
        </p:nvSpPr>
        <p:spPr>
          <a:xfrm>
            <a:off x="5063455" y="3083386"/>
            <a:ext cx="3367910" cy="369332"/>
          </a:xfrm>
          <a:prstGeom prst="rect">
            <a:avLst/>
          </a:prstGeom>
          <a:noFill/>
        </p:spPr>
        <p:txBody>
          <a:bodyPr wrap="none" rtlCol="0">
            <a:spAutoFit/>
          </a:bodyPr>
          <a:lstStyle/>
          <a:p>
            <a:r>
              <a:rPr lang="en-US" dirty="0"/>
              <a:t>Matrix notation for all parameters</a:t>
            </a:r>
            <a:endParaRPr lang="el-GR" dirty="0"/>
          </a:p>
        </p:txBody>
      </p:sp>
      <p:cxnSp>
        <p:nvCxnSpPr>
          <p:cNvPr id="12" name="Ευθύγραμμο βέλος σύνδεσης 11"/>
          <p:cNvCxnSpPr>
            <a:stCxn id="9" idx="0"/>
          </p:cNvCxnSpPr>
          <p:nvPr/>
        </p:nvCxnSpPr>
        <p:spPr>
          <a:xfrm flipV="1">
            <a:off x="3225464" y="3452718"/>
            <a:ext cx="468530" cy="47504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pic>
        <p:nvPicPr>
          <p:cNvPr id="17" name="Εικόνα 16"/>
          <p:cNvPicPr>
            <a:picLocks noChangeAspect="1"/>
          </p:cNvPicPr>
          <p:nvPr/>
        </p:nvPicPr>
        <p:blipFill>
          <a:blip r:embed="rId6" cstate="print"/>
          <a:stretch>
            <a:fillRect/>
          </a:stretch>
        </p:blipFill>
        <p:spPr>
          <a:xfrm>
            <a:off x="4954497" y="3604250"/>
            <a:ext cx="4560703" cy="2535496"/>
          </a:xfrm>
          <a:prstGeom prst="rect">
            <a:avLst/>
          </a:prstGeom>
        </p:spPr>
      </p:pic>
      <p:sp>
        <p:nvSpPr>
          <p:cNvPr id="18" name="TextBox 17"/>
          <p:cNvSpPr txBox="1"/>
          <p:nvPr/>
        </p:nvSpPr>
        <p:spPr>
          <a:xfrm>
            <a:off x="2025914" y="6183868"/>
            <a:ext cx="4552208" cy="369332"/>
          </a:xfrm>
          <a:prstGeom prst="rect">
            <a:avLst/>
          </a:prstGeom>
          <a:noFill/>
        </p:spPr>
        <p:txBody>
          <a:bodyPr wrap="none" rtlCol="0">
            <a:spAutoFit/>
          </a:bodyPr>
          <a:lstStyle/>
          <a:p>
            <a:r>
              <a:rPr lang="en-US" dirty="0"/>
              <a:t>Recursively apply </a:t>
            </a:r>
            <a:r>
              <a:rPr lang="en-US" b="1" dirty="0">
                <a:solidFill>
                  <a:schemeClr val="accent2"/>
                </a:solidFill>
              </a:rPr>
              <a:t>chain rule </a:t>
            </a:r>
            <a:r>
              <a:rPr lang="en-US" dirty="0"/>
              <a:t>though each node</a:t>
            </a:r>
            <a:endParaRPr lang="el-GR" dirty="0"/>
          </a:p>
        </p:txBody>
      </p:sp>
      <p:pic>
        <p:nvPicPr>
          <p:cNvPr id="13" name="Picture 12">
            <a:extLst>
              <a:ext uri="{FF2B5EF4-FFF2-40B4-BE49-F238E27FC236}">
                <a16:creationId xmlns:a16="http://schemas.microsoft.com/office/drawing/2014/main" id="{432DB187-02B8-4CD4-861E-A76E89176382}"/>
              </a:ext>
            </a:extLst>
          </p:cNvPr>
          <p:cNvPicPr>
            <a:picLocks noChangeAspect="1"/>
          </p:cNvPicPr>
          <p:nvPr/>
        </p:nvPicPr>
        <p:blipFill>
          <a:blip r:embed="rId7"/>
          <a:stretch>
            <a:fillRect/>
          </a:stretch>
        </p:blipFill>
        <p:spPr>
          <a:xfrm>
            <a:off x="8868322" y="1777352"/>
            <a:ext cx="2995203" cy="2535496"/>
          </a:xfrm>
          <a:prstGeom prst="rect">
            <a:avLst/>
          </a:prstGeom>
        </p:spPr>
      </p:pic>
    </p:spTree>
    <p:extLst>
      <p:ext uri="{BB962C8B-B14F-4D97-AF65-F5344CB8AC3E}">
        <p14:creationId xmlns:p14="http://schemas.microsoft.com/office/powerpoint/2010/main" val="251902996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A85E4E42-174F-4D14-935F-4DD509427B7E}"/>
              </a:ext>
            </a:extLst>
          </p:cNvPr>
          <p:cNvSpPr>
            <a:spLocks noGrp="1"/>
          </p:cNvSpPr>
          <p:nvPr>
            <p:ph idx="1"/>
          </p:nvPr>
        </p:nvSpPr>
        <p:spPr/>
        <p:txBody>
          <a:bodyPr/>
          <a:lstStyle/>
          <a:p>
            <a:endParaRPr lang="en-US" dirty="0"/>
          </a:p>
        </p:txBody>
      </p:sp>
      <p:pic>
        <p:nvPicPr>
          <p:cNvPr id="11266" name="Picture 2" descr="The gradient descent algorithm in action. (1: contour)">
            <a:extLst>
              <a:ext uri="{FF2B5EF4-FFF2-40B4-BE49-F238E27FC236}">
                <a16:creationId xmlns:a16="http://schemas.microsoft.com/office/drawing/2014/main" id="{982F180E-BC38-4AD7-97DC-447B6F7F4CE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04875" y="1825625"/>
            <a:ext cx="4549510" cy="4524375"/>
          </a:xfrm>
          <a:prstGeom prst="rect">
            <a:avLst/>
          </a:prstGeom>
          <a:noFill/>
          <a:extLst>
            <a:ext uri="{909E8E84-426E-40DD-AFC4-6F175D3DCCD1}">
              <a14:hiddenFill xmlns:a14="http://schemas.microsoft.com/office/drawing/2010/main">
                <a:solidFill>
                  <a:srgbClr val="FFFFFF"/>
                </a:solidFill>
              </a14:hiddenFill>
            </a:ext>
          </a:extLst>
        </p:spPr>
      </p:pic>
      <p:pic>
        <p:nvPicPr>
          <p:cNvPr id="11268" name="Picture 4" descr="The gradient descent algorithm in action. (2: surface)">
            <a:extLst>
              <a:ext uri="{FF2B5EF4-FFF2-40B4-BE49-F238E27FC236}">
                <a16:creationId xmlns:a16="http://schemas.microsoft.com/office/drawing/2014/main" id="{F0238070-46FE-49F9-A248-A9F529891FA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675129" y="1825625"/>
            <a:ext cx="5723141" cy="4699000"/>
          </a:xfrm>
          <a:prstGeom prst="rect">
            <a:avLst/>
          </a:prstGeom>
          <a:noFill/>
          <a:extLst>
            <a:ext uri="{909E8E84-426E-40DD-AFC4-6F175D3DCCD1}">
              <a14:hiddenFill xmlns:a14="http://schemas.microsoft.com/office/drawing/2010/main">
                <a:solidFill>
                  <a:srgbClr val="FFFFFF"/>
                </a:solidFill>
              </a14:hiddenFill>
            </a:ext>
          </a:extLst>
        </p:spPr>
      </p:pic>
      <p:sp>
        <p:nvSpPr>
          <p:cNvPr id="6" name="Title 1">
            <a:extLst>
              <a:ext uri="{FF2B5EF4-FFF2-40B4-BE49-F238E27FC236}">
                <a16:creationId xmlns:a16="http://schemas.microsoft.com/office/drawing/2014/main" id="{C1BA73F4-4BF6-4344-B6B0-1CB220BCA5D0}"/>
              </a:ext>
            </a:extLst>
          </p:cNvPr>
          <p:cNvSpPr txBox="1">
            <a:spLocks/>
          </p:cNvSpPr>
          <p:nvPr/>
        </p:nvSpPr>
        <p:spPr>
          <a:xfrm>
            <a:off x="2075280" y="182564"/>
            <a:ext cx="8041440" cy="858837"/>
          </a:xfrm>
          <a:prstGeom prst="rect">
            <a:avLst/>
          </a:prstGeom>
        </p:spPr>
        <p:txBody>
          <a:bodyPr vert="horz" lIns="91440" tIns="45720" rIns="91440" bIns="45720" rtlCol="0" anchor="ctr">
            <a:noAutofit/>
          </a:bodyPr>
          <a:lstStyle>
            <a:lvl1pPr algn="ctr" defTabSz="457200" rtl="0" eaLnBrk="1" latinLnBrk="0" hangingPunct="1">
              <a:spcBef>
                <a:spcPct val="0"/>
              </a:spcBef>
              <a:buNone/>
              <a:defRPr sz="4800" kern="1200">
                <a:solidFill>
                  <a:schemeClr val="tx1">
                    <a:lumMod val="85000"/>
                    <a:lumOff val="1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sz="4000" dirty="0"/>
              <a:t>4. Deep Learning-Optimization</a:t>
            </a:r>
          </a:p>
        </p:txBody>
      </p:sp>
    </p:spTree>
    <p:extLst>
      <p:ext uri="{BB962C8B-B14F-4D97-AF65-F5344CB8AC3E}">
        <p14:creationId xmlns:p14="http://schemas.microsoft.com/office/powerpoint/2010/main" val="43597967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D9465BE4-C63C-4E69-BB3C-E0088C514D28}"/>
              </a:ext>
            </a:extLst>
          </p:cNvPr>
          <p:cNvSpPr>
            <a:spLocks noGrp="1"/>
          </p:cNvSpPr>
          <p:nvPr>
            <p:ph idx="1"/>
          </p:nvPr>
        </p:nvSpPr>
        <p:spPr/>
        <p:txBody>
          <a:bodyPr/>
          <a:lstStyle/>
          <a:p>
            <a:endParaRPr lang="en-US" dirty="0"/>
          </a:p>
        </p:txBody>
      </p:sp>
      <p:sp>
        <p:nvSpPr>
          <p:cNvPr id="4" name="Title 1">
            <a:extLst>
              <a:ext uri="{FF2B5EF4-FFF2-40B4-BE49-F238E27FC236}">
                <a16:creationId xmlns:a16="http://schemas.microsoft.com/office/drawing/2014/main" id="{3C6C5F60-D766-4F65-924E-3898A2FEA976}"/>
              </a:ext>
            </a:extLst>
          </p:cNvPr>
          <p:cNvSpPr txBox="1">
            <a:spLocks/>
          </p:cNvSpPr>
          <p:nvPr/>
        </p:nvSpPr>
        <p:spPr>
          <a:xfrm>
            <a:off x="2075280" y="182564"/>
            <a:ext cx="8041440" cy="858837"/>
          </a:xfrm>
          <a:prstGeom prst="rect">
            <a:avLst/>
          </a:prstGeom>
        </p:spPr>
        <p:txBody>
          <a:bodyPr vert="horz" lIns="91440" tIns="45720" rIns="91440" bIns="45720" rtlCol="0" anchor="ctr">
            <a:noAutofit/>
          </a:bodyPr>
          <a:lstStyle>
            <a:lvl1pPr algn="ctr" defTabSz="457200" rtl="0" eaLnBrk="1" latinLnBrk="0" hangingPunct="1">
              <a:spcBef>
                <a:spcPct val="0"/>
              </a:spcBef>
              <a:buNone/>
              <a:defRPr sz="4800" kern="1200">
                <a:solidFill>
                  <a:schemeClr val="tx1">
                    <a:lumMod val="85000"/>
                    <a:lumOff val="1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sz="4000" dirty="0"/>
              <a:t>4. Deep Learning-Optimization</a:t>
            </a:r>
          </a:p>
        </p:txBody>
      </p:sp>
      <p:pic>
        <p:nvPicPr>
          <p:cNvPr id="5" name="Picture 3">
            <a:extLst>
              <a:ext uri="{FF2B5EF4-FFF2-40B4-BE49-F238E27FC236}">
                <a16:creationId xmlns:a16="http://schemas.microsoft.com/office/drawing/2014/main" id="{E29B7E2F-93A9-4419-9D58-6E9867DEB7F1}"/>
              </a:ext>
            </a:extLst>
          </p:cNvPr>
          <p:cNvPicPr>
            <a:picLocks noChangeAspect="1" noChangeArrowheads="1"/>
          </p:cNvPicPr>
          <p:nvPr/>
        </p:nvPicPr>
        <p:blipFill>
          <a:blip r:embed="rId5" cstate="print"/>
          <a:srcRect/>
          <a:stretch>
            <a:fillRect/>
          </a:stretch>
        </p:blipFill>
        <p:spPr bwMode="auto">
          <a:xfrm>
            <a:off x="838200" y="1825625"/>
            <a:ext cx="2450284" cy="2233937"/>
          </a:xfrm>
          <a:prstGeom prst="rect">
            <a:avLst/>
          </a:prstGeom>
          <a:noFill/>
          <a:ln w="9525">
            <a:noFill/>
            <a:miter lim="800000"/>
            <a:headEnd/>
            <a:tailEnd/>
          </a:ln>
        </p:spPr>
      </p:pic>
      <p:pic>
        <p:nvPicPr>
          <p:cNvPr id="6" name="Picture 4">
            <a:extLst>
              <a:ext uri="{FF2B5EF4-FFF2-40B4-BE49-F238E27FC236}">
                <a16:creationId xmlns:a16="http://schemas.microsoft.com/office/drawing/2014/main" id="{BAA976D3-C8E4-449E-969B-B1FDD3CBEF8B}"/>
              </a:ext>
            </a:extLst>
          </p:cNvPr>
          <p:cNvPicPr>
            <a:picLocks noChangeAspect="1" noChangeArrowheads="1"/>
          </p:cNvPicPr>
          <p:nvPr/>
        </p:nvPicPr>
        <p:blipFill>
          <a:blip r:embed="rId6" cstate="print"/>
          <a:srcRect/>
          <a:stretch>
            <a:fillRect/>
          </a:stretch>
        </p:blipFill>
        <p:spPr bwMode="auto">
          <a:xfrm>
            <a:off x="937279" y="4024518"/>
            <a:ext cx="2351205" cy="2233937"/>
          </a:xfrm>
          <a:prstGeom prst="rect">
            <a:avLst/>
          </a:prstGeom>
          <a:noFill/>
          <a:ln w="9525">
            <a:noFill/>
            <a:miter lim="800000"/>
            <a:headEnd/>
            <a:tailEnd/>
          </a:ln>
        </p:spPr>
      </p:pic>
      <p:pic>
        <p:nvPicPr>
          <p:cNvPr id="7" name="GDDebug_Startpoint_closed.avi">
            <a:hlinkClick r:id="" action="ppaction://media"/>
            <a:extLst>
              <a:ext uri="{FF2B5EF4-FFF2-40B4-BE49-F238E27FC236}">
                <a16:creationId xmlns:a16="http://schemas.microsoft.com/office/drawing/2014/main" id="{D867649F-284F-4920-9631-89B22A23473B}"/>
              </a:ext>
            </a:extLst>
          </p:cNvPr>
          <p:cNvPicPr>
            <a:picLocks noRot="1" noChangeAspect="1"/>
          </p:cNvPicPr>
          <p:nvPr>
            <a:videoFile r:link="rId1"/>
          </p:nvPr>
        </p:nvPicPr>
        <p:blipFill>
          <a:blip r:embed="rId7" cstate="print"/>
          <a:stretch>
            <a:fillRect/>
          </a:stretch>
        </p:blipFill>
        <p:spPr>
          <a:xfrm>
            <a:off x="4956306" y="1817236"/>
            <a:ext cx="2198893" cy="2198893"/>
          </a:xfrm>
          <a:prstGeom prst="rect">
            <a:avLst/>
          </a:prstGeom>
        </p:spPr>
      </p:pic>
      <p:pic>
        <p:nvPicPr>
          <p:cNvPr id="8" name="GDDebug_Alpha0.01.avi">
            <a:hlinkClick r:id="" action="ppaction://media"/>
            <a:extLst>
              <a:ext uri="{FF2B5EF4-FFF2-40B4-BE49-F238E27FC236}">
                <a16:creationId xmlns:a16="http://schemas.microsoft.com/office/drawing/2014/main" id="{C577CAC7-386D-4E1E-9DCF-BDA5A0E6F9C2}"/>
              </a:ext>
            </a:extLst>
          </p:cNvPr>
          <p:cNvPicPr>
            <a:picLocks noRot="1" noChangeAspect="1"/>
          </p:cNvPicPr>
          <p:nvPr>
            <a:videoFile r:link="rId2"/>
          </p:nvPr>
        </p:nvPicPr>
        <p:blipFill>
          <a:blip r:embed="rId8" cstate="print"/>
          <a:stretch>
            <a:fillRect/>
          </a:stretch>
        </p:blipFill>
        <p:spPr>
          <a:xfrm>
            <a:off x="4858405" y="4051173"/>
            <a:ext cx="2296794" cy="2296794"/>
          </a:xfrm>
          <a:prstGeom prst="rect">
            <a:avLst/>
          </a:prstGeom>
        </p:spPr>
      </p:pic>
      <p:pic>
        <p:nvPicPr>
          <p:cNvPr id="9" name="GDDebug_StartPoint_far.avi">
            <a:hlinkClick r:id="" action="ppaction://media"/>
            <a:extLst>
              <a:ext uri="{FF2B5EF4-FFF2-40B4-BE49-F238E27FC236}">
                <a16:creationId xmlns:a16="http://schemas.microsoft.com/office/drawing/2014/main" id="{A61715BB-2994-419F-BD30-D6D7F1783CFD}"/>
              </a:ext>
            </a:extLst>
          </p:cNvPr>
          <p:cNvPicPr>
            <a:picLocks noRot="1" noChangeAspect="1"/>
          </p:cNvPicPr>
          <p:nvPr>
            <a:videoFile r:link="rId3"/>
          </p:nvPr>
        </p:nvPicPr>
        <p:blipFill>
          <a:blip r:embed="rId9" cstate="print"/>
          <a:stretch>
            <a:fillRect/>
          </a:stretch>
        </p:blipFill>
        <p:spPr>
          <a:xfrm>
            <a:off x="8508537" y="1825625"/>
            <a:ext cx="2296794" cy="2296794"/>
          </a:xfrm>
          <a:prstGeom prst="rect">
            <a:avLst/>
          </a:prstGeom>
        </p:spPr>
      </p:pic>
      <p:pic>
        <p:nvPicPr>
          <p:cNvPr id="10" name="GDDebug_Startpoint_closed.avi">
            <a:hlinkClick r:id="" action="ppaction://media"/>
            <a:extLst>
              <a:ext uri="{FF2B5EF4-FFF2-40B4-BE49-F238E27FC236}">
                <a16:creationId xmlns:a16="http://schemas.microsoft.com/office/drawing/2014/main" id="{6CA5B056-23B3-4F82-8CAD-DFAD2BE2BFE3}"/>
              </a:ext>
            </a:extLst>
          </p:cNvPr>
          <p:cNvPicPr>
            <a:picLocks noRot="1" noChangeAspect="1"/>
          </p:cNvPicPr>
          <p:nvPr>
            <a:videoFile r:link="rId1"/>
          </p:nvPr>
        </p:nvPicPr>
        <p:blipFill>
          <a:blip r:embed="rId7" cstate="print"/>
          <a:stretch>
            <a:fillRect/>
          </a:stretch>
        </p:blipFill>
        <p:spPr>
          <a:xfrm>
            <a:off x="8572940" y="4122419"/>
            <a:ext cx="2296794" cy="2296794"/>
          </a:xfrm>
          <a:prstGeom prst="rect">
            <a:avLst/>
          </a:prstGeom>
        </p:spPr>
      </p:pic>
      <p:sp>
        <p:nvSpPr>
          <p:cNvPr id="2" name="Rectangle 1">
            <a:extLst>
              <a:ext uri="{FF2B5EF4-FFF2-40B4-BE49-F238E27FC236}">
                <a16:creationId xmlns:a16="http://schemas.microsoft.com/office/drawing/2014/main" id="{93261604-BC81-462A-B38B-E87893656CCA}"/>
              </a:ext>
            </a:extLst>
          </p:cNvPr>
          <p:cNvSpPr/>
          <p:nvPr/>
        </p:nvSpPr>
        <p:spPr>
          <a:xfrm>
            <a:off x="1040235" y="1317072"/>
            <a:ext cx="2030136" cy="50855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Loss Function</a:t>
            </a:r>
          </a:p>
        </p:txBody>
      </p:sp>
      <p:sp>
        <p:nvSpPr>
          <p:cNvPr id="11" name="Rectangle 10">
            <a:extLst>
              <a:ext uri="{FF2B5EF4-FFF2-40B4-BE49-F238E27FC236}">
                <a16:creationId xmlns:a16="http://schemas.microsoft.com/office/drawing/2014/main" id="{F4365FD9-FE5C-4E1B-A342-6ED20C5627FD}"/>
              </a:ext>
            </a:extLst>
          </p:cNvPr>
          <p:cNvSpPr/>
          <p:nvPr/>
        </p:nvSpPr>
        <p:spPr>
          <a:xfrm>
            <a:off x="5125063" y="1317072"/>
            <a:ext cx="2030136" cy="50855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Learning Rate</a:t>
            </a:r>
          </a:p>
        </p:txBody>
      </p:sp>
      <p:sp>
        <p:nvSpPr>
          <p:cNvPr id="12" name="Rectangle 11">
            <a:extLst>
              <a:ext uri="{FF2B5EF4-FFF2-40B4-BE49-F238E27FC236}">
                <a16:creationId xmlns:a16="http://schemas.microsoft.com/office/drawing/2014/main" id="{8E8E300E-775D-47D9-8A31-13193AADFFA1}"/>
              </a:ext>
            </a:extLst>
          </p:cNvPr>
          <p:cNvSpPr/>
          <p:nvPr/>
        </p:nvSpPr>
        <p:spPr>
          <a:xfrm>
            <a:off x="8706269" y="1308683"/>
            <a:ext cx="2030136" cy="50855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Params Init</a:t>
            </a:r>
          </a:p>
        </p:txBody>
      </p:sp>
    </p:spTree>
    <p:extLst>
      <p:ext uri="{BB962C8B-B14F-4D97-AF65-F5344CB8AC3E}">
        <p14:creationId xmlns:p14="http://schemas.microsoft.com/office/powerpoint/2010/main" val="4053134900"/>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7"/>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7"/>
                                        </p:tgtEl>
                                      </p:cBhvr>
                                    </p:cmd>
                                  </p:childTnLst>
                                </p:cTn>
                              </p:par>
                            </p:childTnLst>
                          </p:cTn>
                        </p:par>
                      </p:childTnLst>
                    </p:cTn>
                  </p:par>
                </p:childTnLst>
              </p:cTn>
              <p:nextCondLst>
                <p:cond evt="onClick" delay="0">
                  <p:tgtEl>
                    <p:spTgt spid="7"/>
                  </p:tgtEl>
                </p:cond>
              </p:nextCondLst>
            </p:seq>
            <p:seq concurrent="1" nextAc="seek">
              <p:cTn id="7" restart="whenNotActive" fill="hold" evtFilter="cancelBubble" nodeType="interactiveSeq">
                <p:stCondLst>
                  <p:cond evt="onClick" delay="0">
                    <p:tgtEl>
                      <p:spTgt spid="8"/>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8"/>
                                        </p:tgtEl>
                                      </p:cBhvr>
                                    </p:cmd>
                                  </p:childTnLst>
                                </p:cTn>
                              </p:par>
                            </p:childTnLst>
                          </p:cTn>
                        </p:par>
                      </p:childTnLst>
                    </p:cTn>
                  </p:par>
                </p:childTnLst>
              </p:cTn>
              <p:nextCondLst>
                <p:cond evt="onClick" delay="0">
                  <p:tgtEl>
                    <p:spTgt spid="8"/>
                  </p:tgtEl>
                </p:cond>
              </p:nextCondLst>
            </p:seq>
            <p:video>
              <p:cMediaNode>
                <p:cTn id="12" fill="hold" display="0">
                  <p:stCondLst>
                    <p:cond delay="indefinite"/>
                  </p:stCondLst>
                  <p:endCondLst>
                    <p:cond evt="onNext" delay="0">
                      <p:tgtEl>
                        <p:sldTgt/>
                      </p:tgtEl>
                    </p:cond>
                    <p:cond evt="onPrev" delay="0">
                      <p:tgtEl>
                        <p:sldTgt/>
                      </p:tgtEl>
                    </p:cond>
                  </p:endCondLst>
                </p:cTn>
                <p:tgtEl>
                  <p:spTgt spid="7"/>
                </p:tgtEl>
              </p:cMediaNode>
            </p:video>
            <p:video>
              <p:cMediaNode>
                <p:cTn id="13" fill="hold" display="0">
                  <p:stCondLst>
                    <p:cond delay="indefinite"/>
                  </p:stCondLst>
                  <p:endCondLst>
                    <p:cond evt="onNext" delay="0">
                      <p:tgtEl>
                        <p:sldTgt/>
                      </p:tgtEl>
                    </p:cond>
                    <p:cond evt="onPrev" delay="0">
                      <p:tgtEl>
                        <p:sldTgt/>
                      </p:tgtEl>
                    </p:cond>
                  </p:endCondLst>
                </p:cTn>
                <p:tgtEl>
                  <p:spTgt spid="8"/>
                </p:tgtEl>
              </p:cMediaNode>
            </p:video>
            <p:seq concurrent="1" nextAc="seek">
              <p:cTn id="14" restart="whenNotActive" fill="hold" evtFilter="cancelBubble" nodeType="interactiveSeq">
                <p:stCondLst>
                  <p:cond evt="onClick" delay="0">
                    <p:tgtEl>
                      <p:spTgt spid="9"/>
                    </p:tgtEl>
                  </p:cond>
                </p:stCondLst>
                <p:endSync evt="end" delay="0">
                  <p:rtn val="all"/>
                </p:endSync>
                <p:childTnLst>
                  <p:par>
                    <p:cTn id="15" fill="hold">
                      <p:stCondLst>
                        <p:cond delay="0"/>
                      </p:stCondLst>
                      <p:childTnLst>
                        <p:par>
                          <p:cTn id="16" fill="hold">
                            <p:stCondLst>
                              <p:cond delay="0"/>
                            </p:stCondLst>
                            <p:childTnLst>
                              <p:par>
                                <p:cTn id="17" presetID="2" presetClass="mediacall" presetSubtype="0" fill="hold" nodeType="clickEffect">
                                  <p:stCondLst>
                                    <p:cond delay="0"/>
                                  </p:stCondLst>
                                  <p:childTnLst>
                                    <p:cmd type="call" cmd="togglePause">
                                      <p:cBhvr>
                                        <p:cTn id="18" dur="1" fill="hold"/>
                                        <p:tgtEl>
                                          <p:spTgt spid="9"/>
                                        </p:tgtEl>
                                      </p:cBhvr>
                                    </p:cmd>
                                  </p:childTnLst>
                                </p:cTn>
                              </p:par>
                            </p:childTnLst>
                          </p:cTn>
                        </p:par>
                      </p:childTnLst>
                    </p:cTn>
                  </p:par>
                </p:childTnLst>
              </p:cTn>
              <p:nextCondLst>
                <p:cond evt="onClick" delay="0">
                  <p:tgtEl>
                    <p:spTgt spid="9"/>
                  </p:tgtEl>
                </p:cond>
              </p:nextCondLst>
            </p:seq>
            <p:seq concurrent="1" nextAc="seek">
              <p:cTn id="19" restart="whenNotActive" fill="hold" evtFilter="cancelBubble" nodeType="interactiveSeq">
                <p:stCondLst>
                  <p:cond evt="onClick" delay="0">
                    <p:tgtEl>
                      <p:spTgt spid="10"/>
                    </p:tgtEl>
                  </p:cond>
                </p:stCondLst>
                <p:endSync evt="end" delay="0">
                  <p:rtn val="all"/>
                </p:endSync>
                <p:childTnLst>
                  <p:par>
                    <p:cTn id="20" fill="hold">
                      <p:stCondLst>
                        <p:cond delay="0"/>
                      </p:stCondLst>
                      <p:childTnLst>
                        <p:par>
                          <p:cTn id="21" fill="hold">
                            <p:stCondLst>
                              <p:cond delay="0"/>
                            </p:stCondLst>
                            <p:childTnLst>
                              <p:par>
                                <p:cTn id="22" presetID="2" presetClass="mediacall" presetSubtype="0" fill="hold" nodeType="clickEffect">
                                  <p:stCondLst>
                                    <p:cond delay="0"/>
                                  </p:stCondLst>
                                  <p:childTnLst>
                                    <p:cmd type="call" cmd="togglePause">
                                      <p:cBhvr>
                                        <p:cTn id="23" dur="1" fill="hold"/>
                                        <p:tgtEl>
                                          <p:spTgt spid="10"/>
                                        </p:tgtEl>
                                      </p:cBhvr>
                                    </p:cmd>
                                  </p:childTnLst>
                                </p:cTn>
                              </p:par>
                            </p:childTnLst>
                          </p:cTn>
                        </p:par>
                      </p:childTnLst>
                    </p:cTn>
                  </p:par>
                </p:childTnLst>
              </p:cTn>
              <p:nextCondLst>
                <p:cond evt="onClick" delay="0">
                  <p:tgtEl>
                    <p:spTgt spid="10"/>
                  </p:tgtEl>
                </p:cond>
              </p:nextCondLst>
            </p:seq>
            <p:video>
              <p:cMediaNode>
                <p:cTn id="24" fill="hold" display="0">
                  <p:stCondLst>
                    <p:cond delay="indefinite"/>
                  </p:stCondLst>
                  <p:endCondLst>
                    <p:cond evt="onNext" delay="0">
                      <p:tgtEl>
                        <p:sldTgt/>
                      </p:tgtEl>
                    </p:cond>
                    <p:cond evt="onPrev" delay="0">
                      <p:tgtEl>
                        <p:sldTgt/>
                      </p:tgtEl>
                    </p:cond>
                  </p:endCondLst>
                </p:cTn>
                <p:tgtEl>
                  <p:spTgt spid="9"/>
                </p:tgtEl>
              </p:cMediaNode>
            </p:video>
            <p:video>
              <p:cMediaNode>
                <p:cTn id="25" fill="hold" display="0">
                  <p:stCondLst>
                    <p:cond delay="indefinite"/>
                  </p:stCondLst>
                  <p:endCondLst>
                    <p:cond evt="onNext" delay="0">
                      <p:tgtEl>
                        <p:sldTgt/>
                      </p:tgtEl>
                    </p:cond>
                    <p:cond evt="onPrev" delay="0">
                      <p:tgtEl>
                        <p:sldTgt/>
                      </p:tgtEl>
                    </p:cond>
                  </p:endCondLst>
                </p:cTn>
                <p:tgtEl>
                  <p:spTgt spid="10"/>
                </p:tgtEl>
              </p:cMediaNode>
            </p:video>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FCC96A07-7621-4C92-B414-8A52F829114E}"/>
              </a:ext>
            </a:extLst>
          </p:cNvPr>
          <p:cNvSpPr>
            <a:spLocks noGrp="1"/>
          </p:cNvSpPr>
          <p:nvPr>
            <p:ph idx="1"/>
          </p:nvPr>
        </p:nvSpPr>
        <p:spPr/>
        <p:txBody>
          <a:bodyPr/>
          <a:lstStyle/>
          <a:p>
            <a:endParaRPr lang="en-US" dirty="0"/>
          </a:p>
        </p:txBody>
      </p:sp>
      <p:sp>
        <p:nvSpPr>
          <p:cNvPr id="4" name="Title 1">
            <a:extLst>
              <a:ext uri="{FF2B5EF4-FFF2-40B4-BE49-F238E27FC236}">
                <a16:creationId xmlns:a16="http://schemas.microsoft.com/office/drawing/2014/main" id="{4CB96503-96CF-41F1-9E3D-4AF39B6DA0F2}"/>
              </a:ext>
            </a:extLst>
          </p:cNvPr>
          <p:cNvSpPr txBox="1">
            <a:spLocks/>
          </p:cNvSpPr>
          <p:nvPr/>
        </p:nvSpPr>
        <p:spPr>
          <a:xfrm>
            <a:off x="2075280" y="182564"/>
            <a:ext cx="8041440" cy="858837"/>
          </a:xfrm>
          <a:prstGeom prst="rect">
            <a:avLst/>
          </a:prstGeom>
        </p:spPr>
        <p:txBody>
          <a:bodyPr vert="horz" lIns="91440" tIns="45720" rIns="91440" bIns="45720" rtlCol="0" anchor="ctr">
            <a:noAutofit/>
          </a:bodyPr>
          <a:lstStyle>
            <a:lvl1pPr algn="ctr" defTabSz="457200" rtl="0" eaLnBrk="1" latinLnBrk="0" hangingPunct="1">
              <a:spcBef>
                <a:spcPct val="0"/>
              </a:spcBef>
              <a:buNone/>
              <a:defRPr sz="4800" kern="1200">
                <a:solidFill>
                  <a:schemeClr val="tx1">
                    <a:lumMod val="85000"/>
                    <a:lumOff val="1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sz="4000" dirty="0"/>
              <a:t>4. Deep Learning</a:t>
            </a:r>
          </a:p>
          <a:p>
            <a:r>
              <a:rPr lang="en-US" sz="4000" dirty="0"/>
              <a:t>Common Structure</a:t>
            </a:r>
          </a:p>
        </p:txBody>
      </p:sp>
      <p:pic>
        <p:nvPicPr>
          <p:cNvPr id="1026" name="Picture 2" descr="Image result for convolutional neural network">
            <a:extLst>
              <a:ext uri="{FF2B5EF4-FFF2-40B4-BE49-F238E27FC236}">
                <a16:creationId xmlns:a16="http://schemas.microsoft.com/office/drawing/2014/main" id="{06EB7B30-A021-4135-9BC6-16B5C694C55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8199" y="1370374"/>
            <a:ext cx="4729356" cy="2058625"/>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Image result for convolutional neural network one shot">
            <a:extLst>
              <a:ext uri="{FF2B5EF4-FFF2-40B4-BE49-F238E27FC236}">
                <a16:creationId xmlns:a16="http://schemas.microsoft.com/office/drawing/2014/main" id="{F7E0F79C-3729-484A-921C-2158D516586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05312" y="3513562"/>
            <a:ext cx="5273285" cy="2511677"/>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Image result for multi cnn">
            <a:extLst>
              <a:ext uri="{FF2B5EF4-FFF2-40B4-BE49-F238E27FC236}">
                <a16:creationId xmlns:a16="http://schemas.microsoft.com/office/drawing/2014/main" id="{5398B035-FF21-4361-B36F-E7993722A5F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228001" y="1446558"/>
            <a:ext cx="3496625" cy="3087149"/>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descr="Image result for gan cnn">
            <a:extLst>
              <a:ext uri="{FF2B5EF4-FFF2-40B4-BE49-F238E27FC236}">
                <a16:creationId xmlns:a16="http://schemas.microsoft.com/office/drawing/2014/main" id="{02A9804F-66E3-4FB0-8F54-617DDA2A365F}"/>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490282" y="4624403"/>
            <a:ext cx="5448518" cy="1400837"/>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4">
            <a:extLst>
              <a:ext uri="{FF2B5EF4-FFF2-40B4-BE49-F238E27FC236}">
                <a16:creationId xmlns:a16="http://schemas.microsoft.com/office/drawing/2014/main" id="{CF58B795-BD2A-4708-A772-468A3141DF9E}"/>
              </a:ext>
            </a:extLst>
          </p:cNvPr>
          <p:cNvSpPr/>
          <p:nvPr/>
        </p:nvSpPr>
        <p:spPr>
          <a:xfrm>
            <a:off x="1057012" y="1496652"/>
            <a:ext cx="1619075" cy="24441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CNN</a:t>
            </a:r>
          </a:p>
        </p:txBody>
      </p:sp>
      <p:sp>
        <p:nvSpPr>
          <p:cNvPr id="10" name="Rectangle 9">
            <a:extLst>
              <a:ext uri="{FF2B5EF4-FFF2-40B4-BE49-F238E27FC236}">
                <a16:creationId xmlns:a16="http://schemas.microsoft.com/office/drawing/2014/main" id="{66E14183-66D5-46AA-B34C-42C2BA4FBCEB}"/>
              </a:ext>
            </a:extLst>
          </p:cNvPr>
          <p:cNvSpPr/>
          <p:nvPr/>
        </p:nvSpPr>
        <p:spPr>
          <a:xfrm>
            <a:off x="838198" y="5905605"/>
            <a:ext cx="1619075" cy="24441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Dual/Siamese</a:t>
            </a:r>
          </a:p>
        </p:txBody>
      </p:sp>
      <p:sp>
        <p:nvSpPr>
          <p:cNvPr id="11" name="Rectangle 10">
            <a:extLst>
              <a:ext uri="{FF2B5EF4-FFF2-40B4-BE49-F238E27FC236}">
                <a16:creationId xmlns:a16="http://schemas.microsoft.com/office/drawing/2014/main" id="{EB1BC535-AFF9-4A28-A9A8-AB2522C52162}"/>
              </a:ext>
            </a:extLst>
          </p:cNvPr>
          <p:cNvSpPr/>
          <p:nvPr/>
        </p:nvSpPr>
        <p:spPr>
          <a:xfrm>
            <a:off x="7228001" y="1202148"/>
            <a:ext cx="1619075" cy="24441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Multi CNN</a:t>
            </a:r>
          </a:p>
        </p:txBody>
      </p:sp>
      <p:sp>
        <p:nvSpPr>
          <p:cNvPr id="12" name="Rectangle 11">
            <a:extLst>
              <a:ext uri="{FF2B5EF4-FFF2-40B4-BE49-F238E27FC236}">
                <a16:creationId xmlns:a16="http://schemas.microsoft.com/office/drawing/2014/main" id="{18AD0003-A708-4499-9993-78857A7285FD}"/>
              </a:ext>
            </a:extLst>
          </p:cNvPr>
          <p:cNvSpPr/>
          <p:nvPr/>
        </p:nvSpPr>
        <p:spPr>
          <a:xfrm>
            <a:off x="6490282" y="4584297"/>
            <a:ext cx="1619075" cy="24441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GANs</a:t>
            </a:r>
          </a:p>
        </p:txBody>
      </p:sp>
    </p:spTree>
    <p:extLst>
      <p:ext uri="{BB962C8B-B14F-4D97-AF65-F5344CB8AC3E}">
        <p14:creationId xmlns:p14="http://schemas.microsoft.com/office/powerpoint/2010/main" val="321210760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68753E-2386-4B92-8253-0240E5449CC8}"/>
              </a:ext>
            </a:extLst>
          </p:cNvPr>
          <p:cNvSpPr>
            <a:spLocks noGrp="1"/>
          </p:cNvSpPr>
          <p:nvPr>
            <p:ph type="title"/>
          </p:nvPr>
        </p:nvSpPr>
        <p:spPr/>
        <p:txBody>
          <a:bodyPr/>
          <a:lstStyle/>
          <a:p>
            <a:r>
              <a:rPr lang="en-US" b="1" dirty="0"/>
              <a:t>Content</a:t>
            </a:r>
          </a:p>
        </p:txBody>
      </p:sp>
      <p:sp>
        <p:nvSpPr>
          <p:cNvPr id="3" name="Content Placeholder 2">
            <a:extLst>
              <a:ext uri="{FF2B5EF4-FFF2-40B4-BE49-F238E27FC236}">
                <a16:creationId xmlns:a16="http://schemas.microsoft.com/office/drawing/2014/main" id="{BB603538-A129-40E8-9AD5-2582286A3B37}"/>
              </a:ext>
            </a:extLst>
          </p:cNvPr>
          <p:cNvSpPr>
            <a:spLocks noGrp="1"/>
          </p:cNvSpPr>
          <p:nvPr>
            <p:ph idx="1"/>
          </p:nvPr>
        </p:nvSpPr>
        <p:spPr/>
        <p:txBody>
          <a:bodyPr>
            <a:normAutofit/>
          </a:bodyPr>
          <a:lstStyle/>
          <a:p>
            <a:pPr marL="514350" indent="-514350">
              <a:buFont typeface="+mj-lt"/>
              <a:buAutoNum type="arabicPeriod"/>
            </a:pPr>
            <a:r>
              <a:rPr lang="en-US" sz="3600" dirty="0"/>
              <a:t>Introduction</a:t>
            </a:r>
          </a:p>
          <a:p>
            <a:pPr marL="514350" indent="-514350">
              <a:buFont typeface="+mj-lt"/>
              <a:buAutoNum type="arabicPeriod"/>
            </a:pPr>
            <a:r>
              <a:rPr lang="en-US" sz="3600" dirty="0"/>
              <a:t>Digital Image Processing</a:t>
            </a:r>
          </a:p>
          <a:p>
            <a:pPr marL="514350" indent="-514350">
              <a:buFont typeface="+mj-lt"/>
              <a:buAutoNum type="arabicPeriod"/>
            </a:pPr>
            <a:r>
              <a:rPr lang="en-US" sz="3600" dirty="0"/>
              <a:t>Machine learning</a:t>
            </a:r>
          </a:p>
          <a:p>
            <a:pPr marL="514350" indent="-514350">
              <a:buFont typeface="+mj-lt"/>
              <a:buAutoNum type="arabicPeriod"/>
            </a:pPr>
            <a:r>
              <a:rPr lang="en-US" sz="3600" dirty="0"/>
              <a:t>Deep Learning</a:t>
            </a:r>
          </a:p>
          <a:p>
            <a:pPr marL="514350" indent="-514350">
              <a:buFont typeface="+mj-lt"/>
              <a:buAutoNum type="arabicPeriod"/>
            </a:pPr>
            <a:r>
              <a:rPr lang="en-US" sz="3600" dirty="0"/>
              <a:t>Facial Recognition Project</a:t>
            </a:r>
          </a:p>
          <a:p>
            <a:pPr marL="514350" indent="-514350">
              <a:buFont typeface="+mj-lt"/>
              <a:buAutoNum type="arabicPeriod"/>
            </a:pPr>
            <a:r>
              <a:rPr lang="en-US" sz="3600" dirty="0"/>
              <a:t>Conclusion</a:t>
            </a:r>
          </a:p>
          <a:p>
            <a:pPr marL="0" indent="0">
              <a:buNone/>
            </a:pPr>
            <a:r>
              <a:rPr lang="en-US" sz="3600" dirty="0"/>
              <a:t>References</a:t>
            </a:r>
          </a:p>
        </p:txBody>
      </p:sp>
    </p:spTree>
    <p:extLst>
      <p:ext uri="{BB962C8B-B14F-4D97-AF65-F5344CB8AC3E}">
        <p14:creationId xmlns:p14="http://schemas.microsoft.com/office/powerpoint/2010/main" val="90862226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D3C4A9A0-516F-4F4E-9638-16F2245DD109}"/>
              </a:ext>
            </a:extLst>
          </p:cNvPr>
          <p:cNvSpPr>
            <a:spLocks noGrp="1"/>
          </p:cNvSpPr>
          <p:nvPr>
            <p:ph idx="1"/>
          </p:nvPr>
        </p:nvSpPr>
        <p:spPr/>
        <p:txBody>
          <a:bodyPr/>
          <a:lstStyle/>
          <a:p>
            <a:endParaRPr lang="en-US" dirty="0"/>
          </a:p>
        </p:txBody>
      </p:sp>
      <p:sp>
        <p:nvSpPr>
          <p:cNvPr id="4" name="Title 1">
            <a:extLst>
              <a:ext uri="{FF2B5EF4-FFF2-40B4-BE49-F238E27FC236}">
                <a16:creationId xmlns:a16="http://schemas.microsoft.com/office/drawing/2014/main" id="{EF38A36B-3203-44E2-ACF1-29E1EA849E0E}"/>
              </a:ext>
            </a:extLst>
          </p:cNvPr>
          <p:cNvSpPr txBox="1">
            <a:spLocks/>
          </p:cNvSpPr>
          <p:nvPr/>
        </p:nvSpPr>
        <p:spPr>
          <a:xfrm>
            <a:off x="2075280" y="182564"/>
            <a:ext cx="8041440" cy="858837"/>
          </a:xfrm>
          <a:prstGeom prst="rect">
            <a:avLst/>
          </a:prstGeom>
        </p:spPr>
        <p:txBody>
          <a:bodyPr vert="horz" lIns="91440" tIns="45720" rIns="91440" bIns="45720" rtlCol="0" anchor="ctr">
            <a:noAutofit/>
          </a:bodyPr>
          <a:lstStyle>
            <a:lvl1pPr algn="ctr" defTabSz="457200" rtl="0" eaLnBrk="1" latinLnBrk="0" hangingPunct="1">
              <a:spcBef>
                <a:spcPct val="0"/>
              </a:spcBef>
              <a:buNone/>
              <a:defRPr sz="4800" kern="1200">
                <a:solidFill>
                  <a:schemeClr val="tx1">
                    <a:lumMod val="85000"/>
                    <a:lumOff val="1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sz="4000" dirty="0"/>
              <a:t>4. Deep Learning-Optimization</a:t>
            </a:r>
          </a:p>
          <a:p>
            <a:r>
              <a:rPr lang="en-US" sz="4000" dirty="0"/>
              <a:t>Case study</a:t>
            </a:r>
          </a:p>
        </p:txBody>
      </p:sp>
      <p:pic>
        <p:nvPicPr>
          <p:cNvPr id="5" name="Content Placeholder 5">
            <a:extLst>
              <a:ext uri="{FF2B5EF4-FFF2-40B4-BE49-F238E27FC236}">
                <a16:creationId xmlns:a16="http://schemas.microsoft.com/office/drawing/2014/main" id="{C64A0663-3D9B-4597-9273-A30176FC0615}"/>
              </a:ext>
            </a:extLst>
          </p:cNvPr>
          <p:cNvPicPr>
            <a:picLocks noChangeAspect="1"/>
          </p:cNvPicPr>
          <p:nvPr/>
        </p:nvPicPr>
        <p:blipFill>
          <a:blip r:embed="rId2" cstate="print"/>
          <a:stretch>
            <a:fillRect/>
          </a:stretch>
        </p:blipFill>
        <p:spPr>
          <a:xfrm>
            <a:off x="838200" y="1389437"/>
            <a:ext cx="4667250" cy="2376145"/>
          </a:xfrm>
          <a:prstGeom prst="rect">
            <a:avLst/>
          </a:prstGeom>
        </p:spPr>
      </p:pic>
      <p:pic>
        <p:nvPicPr>
          <p:cNvPr id="7" name="Picture 6">
            <a:extLst>
              <a:ext uri="{FF2B5EF4-FFF2-40B4-BE49-F238E27FC236}">
                <a16:creationId xmlns:a16="http://schemas.microsoft.com/office/drawing/2014/main" id="{97542F3B-2A58-41FF-9351-0288EE4CE4B3}"/>
              </a:ext>
            </a:extLst>
          </p:cNvPr>
          <p:cNvPicPr>
            <a:picLocks noChangeAspect="1"/>
          </p:cNvPicPr>
          <p:nvPr/>
        </p:nvPicPr>
        <p:blipFill>
          <a:blip r:embed="rId3" cstate="print"/>
          <a:stretch>
            <a:fillRect/>
          </a:stretch>
        </p:blipFill>
        <p:spPr>
          <a:xfrm>
            <a:off x="5822950" y="1393250"/>
            <a:ext cx="5881215" cy="2546350"/>
          </a:xfrm>
          <a:prstGeom prst="rect">
            <a:avLst/>
          </a:prstGeom>
        </p:spPr>
      </p:pic>
      <p:pic>
        <p:nvPicPr>
          <p:cNvPr id="8" name="Picture 7">
            <a:extLst>
              <a:ext uri="{FF2B5EF4-FFF2-40B4-BE49-F238E27FC236}">
                <a16:creationId xmlns:a16="http://schemas.microsoft.com/office/drawing/2014/main" id="{412E3AD9-E5B4-4C2B-871C-5183F6E97CB8}"/>
              </a:ext>
            </a:extLst>
          </p:cNvPr>
          <p:cNvPicPr>
            <a:picLocks noChangeAspect="1"/>
          </p:cNvPicPr>
          <p:nvPr/>
        </p:nvPicPr>
        <p:blipFill>
          <a:blip r:embed="rId4" cstate="print"/>
          <a:stretch>
            <a:fillRect/>
          </a:stretch>
        </p:blipFill>
        <p:spPr>
          <a:xfrm>
            <a:off x="838200" y="4113618"/>
            <a:ext cx="5257800" cy="2396473"/>
          </a:xfrm>
          <a:prstGeom prst="rect">
            <a:avLst/>
          </a:prstGeom>
        </p:spPr>
      </p:pic>
      <p:pic>
        <p:nvPicPr>
          <p:cNvPr id="9" name="Picture 8">
            <a:extLst>
              <a:ext uri="{FF2B5EF4-FFF2-40B4-BE49-F238E27FC236}">
                <a16:creationId xmlns:a16="http://schemas.microsoft.com/office/drawing/2014/main" id="{34F30672-3171-4544-B424-2DD313E44DF1}"/>
              </a:ext>
            </a:extLst>
          </p:cNvPr>
          <p:cNvPicPr>
            <a:picLocks noChangeAspect="1"/>
          </p:cNvPicPr>
          <p:nvPr/>
        </p:nvPicPr>
        <p:blipFill>
          <a:blip r:embed="rId5" cstate="print"/>
          <a:stretch>
            <a:fillRect/>
          </a:stretch>
        </p:blipFill>
        <p:spPr>
          <a:xfrm>
            <a:off x="6096000" y="3765582"/>
            <a:ext cx="5765033" cy="2909854"/>
          </a:xfrm>
          <a:prstGeom prst="rect">
            <a:avLst/>
          </a:prstGeom>
        </p:spPr>
      </p:pic>
    </p:spTree>
    <p:extLst>
      <p:ext uri="{BB962C8B-B14F-4D97-AF65-F5344CB8AC3E}">
        <p14:creationId xmlns:p14="http://schemas.microsoft.com/office/powerpoint/2010/main" val="99950028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42C7097-F3EC-40E7-B559-81461D364DB6}"/>
              </a:ext>
            </a:extLst>
          </p:cNvPr>
          <p:cNvSpPr>
            <a:spLocks noGrp="1"/>
          </p:cNvSpPr>
          <p:nvPr>
            <p:ph idx="1"/>
          </p:nvPr>
        </p:nvSpPr>
        <p:spPr/>
        <p:txBody>
          <a:bodyPr/>
          <a:lstStyle/>
          <a:p>
            <a:endParaRPr lang="en-US" dirty="0"/>
          </a:p>
        </p:txBody>
      </p:sp>
      <p:pic>
        <p:nvPicPr>
          <p:cNvPr id="1026" name="Picture 2" descr="Image result for convolutional neural network applications">
            <a:extLst>
              <a:ext uri="{FF2B5EF4-FFF2-40B4-BE49-F238E27FC236}">
                <a16:creationId xmlns:a16="http://schemas.microsoft.com/office/drawing/2014/main" id="{97154487-63ED-4FE6-B39D-9F3310BF5E2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21682" y="1832595"/>
            <a:ext cx="3626561" cy="1783060"/>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Image result for convolutional neural network face recognition">
            <a:extLst>
              <a:ext uri="{FF2B5EF4-FFF2-40B4-BE49-F238E27FC236}">
                <a16:creationId xmlns:a16="http://schemas.microsoft.com/office/drawing/2014/main" id="{34652DA0-7DE7-45D2-9B52-683426F47A1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21683" y="4138645"/>
            <a:ext cx="3623676" cy="2038318"/>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Image result for convolutional neural network human reid">
            <a:extLst>
              <a:ext uri="{FF2B5EF4-FFF2-40B4-BE49-F238E27FC236}">
                <a16:creationId xmlns:a16="http://schemas.microsoft.com/office/drawing/2014/main" id="{ABBE6ACB-C08D-4BF1-8789-6FCB41BC967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042954" y="1825625"/>
            <a:ext cx="3514724" cy="2043747"/>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descr="Related image">
            <a:extLst>
              <a:ext uri="{FF2B5EF4-FFF2-40B4-BE49-F238E27FC236}">
                <a16:creationId xmlns:a16="http://schemas.microsoft.com/office/drawing/2014/main" id="{F118F2DB-A020-4559-8EDE-F40718B2B590}"/>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018165" y="1832595"/>
            <a:ext cx="2268522" cy="2174881"/>
          </a:xfrm>
          <a:prstGeom prst="rect">
            <a:avLst/>
          </a:prstGeom>
          <a:noFill/>
          <a:extLst>
            <a:ext uri="{909E8E84-426E-40DD-AFC4-6F175D3DCCD1}">
              <a14:hiddenFill xmlns:a14="http://schemas.microsoft.com/office/drawing/2010/main">
                <a:solidFill>
                  <a:srgbClr val="FFFFFF"/>
                </a:solidFill>
              </a14:hiddenFill>
            </a:ext>
          </a:extLst>
        </p:spPr>
      </p:pic>
      <p:pic>
        <p:nvPicPr>
          <p:cNvPr id="1034" name="Picture 10" descr="Image result for convolutional neural network depth map">
            <a:extLst>
              <a:ext uri="{FF2B5EF4-FFF2-40B4-BE49-F238E27FC236}">
                <a16:creationId xmlns:a16="http://schemas.microsoft.com/office/drawing/2014/main" id="{6D0C727B-6654-4D20-8EFE-40C6F306E9F1}"/>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9094824" y="4138645"/>
            <a:ext cx="2115204" cy="2224117"/>
          </a:xfrm>
          <a:prstGeom prst="rect">
            <a:avLst/>
          </a:prstGeom>
          <a:noFill/>
          <a:extLst>
            <a:ext uri="{909E8E84-426E-40DD-AFC4-6F175D3DCCD1}">
              <a14:hiddenFill xmlns:a14="http://schemas.microsoft.com/office/drawing/2010/main">
                <a:solidFill>
                  <a:srgbClr val="FFFFFF"/>
                </a:solidFill>
              </a14:hiddenFill>
            </a:ext>
          </a:extLst>
        </p:spPr>
      </p:pic>
      <p:pic>
        <p:nvPicPr>
          <p:cNvPr id="1036" name="Picture 12" descr="Image result for convolutional neural network object">
            <a:extLst>
              <a:ext uri="{FF2B5EF4-FFF2-40B4-BE49-F238E27FC236}">
                <a16:creationId xmlns:a16="http://schemas.microsoft.com/office/drawing/2014/main" id="{3D0D6DB5-8023-45F2-A8EE-AB19C66197BF}"/>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042954" y="4001294"/>
            <a:ext cx="3514724" cy="2343149"/>
          </a:xfrm>
          <a:prstGeom prst="rect">
            <a:avLst/>
          </a:prstGeom>
          <a:noFill/>
          <a:extLst>
            <a:ext uri="{909E8E84-426E-40DD-AFC4-6F175D3DCCD1}">
              <a14:hiddenFill xmlns:a14="http://schemas.microsoft.com/office/drawing/2010/main">
                <a:solidFill>
                  <a:srgbClr val="FFFFFF"/>
                </a:solidFill>
              </a14:hiddenFill>
            </a:ext>
          </a:extLst>
        </p:spPr>
      </p:pic>
      <p:sp>
        <p:nvSpPr>
          <p:cNvPr id="10" name="Title 1">
            <a:extLst>
              <a:ext uri="{FF2B5EF4-FFF2-40B4-BE49-F238E27FC236}">
                <a16:creationId xmlns:a16="http://schemas.microsoft.com/office/drawing/2014/main" id="{2496EBD3-59DD-4869-8097-3E587687E78F}"/>
              </a:ext>
            </a:extLst>
          </p:cNvPr>
          <p:cNvSpPr txBox="1">
            <a:spLocks/>
          </p:cNvSpPr>
          <p:nvPr/>
        </p:nvSpPr>
        <p:spPr>
          <a:xfrm>
            <a:off x="2075280" y="182564"/>
            <a:ext cx="8041440" cy="858837"/>
          </a:xfrm>
          <a:prstGeom prst="rect">
            <a:avLst/>
          </a:prstGeom>
        </p:spPr>
        <p:txBody>
          <a:bodyPr vert="horz" lIns="91440" tIns="45720" rIns="91440" bIns="45720" rtlCol="0" anchor="ctr">
            <a:noAutofit/>
          </a:bodyPr>
          <a:lstStyle>
            <a:lvl1pPr algn="ctr" defTabSz="457200" rtl="0" eaLnBrk="1" latinLnBrk="0" hangingPunct="1">
              <a:spcBef>
                <a:spcPct val="0"/>
              </a:spcBef>
              <a:buNone/>
              <a:defRPr sz="4800" kern="1200">
                <a:solidFill>
                  <a:schemeClr val="tx1">
                    <a:lumMod val="85000"/>
                    <a:lumOff val="1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sz="4000" dirty="0"/>
              <a:t>4. Deep Learning-Optimization</a:t>
            </a:r>
          </a:p>
          <a:p>
            <a:r>
              <a:rPr lang="en-US" sz="4000" dirty="0"/>
              <a:t>Applications</a:t>
            </a:r>
          </a:p>
        </p:txBody>
      </p:sp>
    </p:spTree>
    <p:extLst>
      <p:ext uri="{BB962C8B-B14F-4D97-AF65-F5344CB8AC3E}">
        <p14:creationId xmlns:p14="http://schemas.microsoft.com/office/powerpoint/2010/main" val="424813963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4BFF66-0E1A-4C79-874F-BF8164BDC897}"/>
              </a:ext>
            </a:extLst>
          </p:cNvPr>
          <p:cNvSpPr>
            <a:spLocks noGrp="1"/>
          </p:cNvSpPr>
          <p:nvPr>
            <p:ph type="title"/>
          </p:nvPr>
        </p:nvSpPr>
        <p:spPr/>
        <p:txBody>
          <a:bodyPr/>
          <a:lstStyle/>
          <a:p>
            <a:r>
              <a:rPr lang="en-US" dirty="0"/>
              <a:t>5. Face Image Processing Project</a:t>
            </a:r>
          </a:p>
        </p:txBody>
      </p:sp>
      <p:sp>
        <p:nvSpPr>
          <p:cNvPr id="3" name="Content Placeholder 2">
            <a:extLst>
              <a:ext uri="{FF2B5EF4-FFF2-40B4-BE49-F238E27FC236}">
                <a16:creationId xmlns:a16="http://schemas.microsoft.com/office/drawing/2014/main" id="{20315538-27DD-42DD-8311-1F202B170824}"/>
              </a:ext>
            </a:extLst>
          </p:cNvPr>
          <p:cNvSpPr>
            <a:spLocks noGrp="1"/>
          </p:cNvSpPr>
          <p:nvPr>
            <p:ph idx="1"/>
          </p:nvPr>
        </p:nvSpPr>
        <p:spPr/>
        <p:txBody>
          <a:bodyPr/>
          <a:lstStyle/>
          <a:p>
            <a:endParaRPr lang="en-US" dirty="0"/>
          </a:p>
        </p:txBody>
      </p:sp>
      <p:pic>
        <p:nvPicPr>
          <p:cNvPr id="2050" name="Picture 2" descr="Image result for face recognition applications">
            <a:extLst>
              <a:ext uri="{FF2B5EF4-FFF2-40B4-BE49-F238E27FC236}">
                <a16:creationId xmlns:a16="http://schemas.microsoft.com/office/drawing/2014/main" id="{E76EAB34-9C48-43AC-AB58-A823DF7F5D5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95065" y="1825625"/>
            <a:ext cx="2958735" cy="1338650"/>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Image result for face recognition applications">
            <a:extLst>
              <a:ext uri="{FF2B5EF4-FFF2-40B4-BE49-F238E27FC236}">
                <a16:creationId xmlns:a16="http://schemas.microsoft.com/office/drawing/2014/main" id="{2217903B-AE59-4EE4-B349-ACFBFFDBDC8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395065" y="3172664"/>
            <a:ext cx="2958735" cy="1515824"/>
          </a:xfrm>
          <a:prstGeom prst="rect">
            <a:avLst/>
          </a:prstGeom>
          <a:noFill/>
          <a:extLst>
            <a:ext uri="{909E8E84-426E-40DD-AFC4-6F175D3DCCD1}">
              <a14:hiddenFill xmlns:a14="http://schemas.microsoft.com/office/drawing/2010/main">
                <a:solidFill>
                  <a:srgbClr val="FFFFFF"/>
                </a:solidFill>
              </a14:hiddenFill>
            </a:ext>
          </a:extLst>
        </p:spPr>
      </p:pic>
      <p:pic>
        <p:nvPicPr>
          <p:cNvPr id="2056" name="Picture 8" descr="Related image">
            <a:extLst>
              <a:ext uri="{FF2B5EF4-FFF2-40B4-BE49-F238E27FC236}">
                <a16:creationId xmlns:a16="http://schemas.microsoft.com/office/drawing/2014/main" id="{36CEB9FA-F5E5-48F4-9930-30379103F4D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395065" y="4712404"/>
            <a:ext cx="2958735" cy="1671078"/>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CAA94717-38BE-4377-81D7-C5F98F20788C}"/>
              </a:ext>
            </a:extLst>
          </p:cNvPr>
          <p:cNvPicPr>
            <a:picLocks noChangeAspect="1"/>
          </p:cNvPicPr>
          <p:nvPr/>
        </p:nvPicPr>
        <p:blipFill>
          <a:blip r:embed="rId5"/>
          <a:stretch>
            <a:fillRect/>
          </a:stretch>
        </p:blipFill>
        <p:spPr>
          <a:xfrm>
            <a:off x="181486" y="2021278"/>
            <a:ext cx="8140394" cy="3644560"/>
          </a:xfrm>
          <a:prstGeom prst="rect">
            <a:avLst/>
          </a:prstGeom>
        </p:spPr>
      </p:pic>
    </p:spTree>
    <p:extLst>
      <p:ext uri="{BB962C8B-B14F-4D97-AF65-F5344CB8AC3E}">
        <p14:creationId xmlns:p14="http://schemas.microsoft.com/office/powerpoint/2010/main" val="118646008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63BE3C-85B6-4A2F-8D53-28DA685E4630}"/>
              </a:ext>
            </a:extLst>
          </p:cNvPr>
          <p:cNvSpPr>
            <a:spLocks noGrp="1"/>
          </p:cNvSpPr>
          <p:nvPr>
            <p:ph type="title"/>
          </p:nvPr>
        </p:nvSpPr>
        <p:spPr/>
        <p:txBody>
          <a:bodyPr/>
          <a:lstStyle/>
          <a:p>
            <a:r>
              <a:rPr lang="en-US" dirty="0"/>
              <a:t>6. Conclusion</a:t>
            </a:r>
          </a:p>
        </p:txBody>
      </p:sp>
      <p:sp>
        <p:nvSpPr>
          <p:cNvPr id="3" name="Content Placeholder 2">
            <a:extLst>
              <a:ext uri="{FF2B5EF4-FFF2-40B4-BE49-F238E27FC236}">
                <a16:creationId xmlns:a16="http://schemas.microsoft.com/office/drawing/2014/main" id="{DC2D75D7-DB2A-4A58-8957-49C91642041B}"/>
              </a:ext>
            </a:extLst>
          </p:cNvPr>
          <p:cNvSpPr>
            <a:spLocks noGrp="1"/>
          </p:cNvSpPr>
          <p:nvPr>
            <p:ph idx="1"/>
          </p:nvPr>
        </p:nvSpPr>
        <p:spPr/>
        <p:txBody>
          <a:bodyPr/>
          <a:lstStyle/>
          <a:p>
            <a:endParaRPr lang="en-US"/>
          </a:p>
        </p:txBody>
      </p:sp>
    </p:spTree>
    <p:extLst>
      <p:ext uri="{BB962C8B-B14F-4D97-AF65-F5344CB8AC3E}">
        <p14:creationId xmlns:p14="http://schemas.microsoft.com/office/powerpoint/2010/main" val="7772728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7882BC-D72F-4A95-9031-64E6F50EF834}"/>
              </a:ext>
            </a:extLst>
          </p:cNvPr>
          <p:cNvSpPr>
            <a:spLocks noGrp="1"/>
          </p:cNvSpPr>
          <p:nvPr>
            <p:ph type="title"/>
          </p:nvPr>
        </p:nvSpPr>
        <p:spPr/>
        <p:txBody>
          <a:bodyPr/>
          <a:lstStyle/>
          <a:p>
            <a:r>
              <a:rPr lang="en-US" dirty="0"/>
              <a:t>1. Introduction</a:t>
            </a:r>
          </a:p>
        </p:txBody>
      </p:sp>
      <p:sp>
        <p:nvSpPr>
          <p:cNvPr id="3" name="Content Placeholder 2">
            <a:extLst>
              <a:ext uri="{FF2B5EF4-FFF2-40B4-BE49-F238E27FC236}">
                <a16:creationId xmlns:a16="http://schemas.microsoft.com/office/drawing/2014/main" id="{BE41755F-F61C-4AF5-B0DE-CBAEF9B6A279}"/>
              </a:ext>
            </a:extLst>
          </p:cNvPr>
          <p:cNvSpPr>
            <a:spLocks noGrp="1"/>
          </p:cNvSpPr>
          <p:nvPr>
            <p:ph idx="1"/>
          </p:nvPr>
        </p:nvSpPr>
        <p:spPr/>
        <p:txBody>
          <a:bodyPr>
            <a:normAutofit fontScale="70000" lnSpcReduction="20000"/>
          </a:bodyPr>
          <a:lstStyle/>
          <a:p>
            <a:r>
              <a:rPr lang="en-US" dirty="0"/>
              <a:t>Digital image processing:</a:t>
            </a:r>
          </a:p>
          <a:p>
            <a:pPr lvl="1"/>
            <a:r>
              <a:rPr lang="en-US" dirty="0"/>
              <a:t>Image information mining (2D signal analysis)</a:t>
            </a:r>
          </a:p>
          <a:p>
            <a:pPr lvl="1"/>
            <a:r>
              <a:rPr lang="en-US" dirty="0"/>
              <a:t>Data statistic</a:t>
            </a:r>
          </a:p>
          <a:p>
            <a:pPr lvl="1"/>
            <a:r>
              <a:rPr lang="en-US" dirty="0"/>
              <a:t>Image enhancement</a:t>
            </a:r>
          </a:p>
          <a:p>
            <a:pPr lvl="1"/>
            <a:r>
              <a:rPr lang="en-US" dirty="0"/>
              <a:t>Object detection and tracking</a:t>
            </a:r>
          </a:p>
          <a:p>
            <a:pPr lvl="1"/>
            <a:r>
              <a:rPr lang="en-US" dirty="0"/>
              <a:t>Object segmentation</a:t>
            </a:r>
          </a:p>
          <a:p>
            <a:pPr lvl="1"/>
            <a:r>
              <a:rPr lang="en-US" dirty="0"/>
              <a:t>Feature extraction</a:t>
            </a:r>
          </a:p>
          <a:p>
            <a:pPr lvl="1"/>
            <a:r>
              <a:rPr lang="en-US" dirty="0"/>
              <a:t>Object classification</a:t>
            </a:r>
          </a:p>
          <a:p>
            <a:r>
              <a:rPr lang="en-US" dirty="0"/>
              <a:t>Video processing (Images sequence):</a:t>
            </a:r>
          </a:p>
          <a:p>
            <a:pPr lvl="1"/>
            <a:r>
              <a:rPr lang="en-US" dirty="0"/>
              <a:t>Camera calibration</a:t>
            </a:r>
          </a:p>
          <a:p>
            <a:pPr lvl="1"/>
            <a:r>
              <a:rPr lang="en-US" dirty="0"/>
              <a:t>Images stitching</a:t>
            </a:r>
          </a:p>
          <a:p>
            <a:pPr lvl="1"/>
            <a:r>
              <a:rPr lang="en-US" dirty="0"/>
              <a:t>3D generation (e.g. monocular, binocular, SLAM)</a:t>
            </a:r>
          </a:p>
          <a:p>
            <a:r>
              <a:rPr lang="en-US" dirty="0"/>
              <a:t>Machine learning:</a:t>
            </a:r>
          </a:p>
          <a:p>
            <a:pPr lvl="1"/>
            <a:r>
              <a:rPr lang="en-US" dirty="0"/>
              <a:t>Supervised (e.g. SVM, </a:t>
            </a:r>
            <a:r>
              <a:rPr lang="en-US" dirty="0" err="1"/>
              <a:t>Adaboost</a:t>
            </a:r>
            <a:r>
              <a:rPr lang="en-US" dirty="0"/>
              <a:t>, Random Forest, (.)Regression, Deep Learning)</a:t>
            </a:r>
          </a:p>
          <a:p>
            <a:pPr lvl="1"/>
            <a:r>
              <a:rPr lang="en-US" dirty="0"/>
              <a:t>Unsupervised (e.g. </a:t>
            </a:r>
            <a:r>
              <a:rPr lang="en-US" dirty="0" err="1"/>
              <a:t>Kmeans</a:t>
            </a:r>
            <a:r>
              <a:rPr lang="en-US" dirty="0"/>
              <a:t>, </a:t>
            </a:r>
            <a:r>
              <a:rPr lang="en-US" dirty="0" err="1"/>
              <a:t>Cmeans</a:t>
            </a:r>
            <a:r>
              <a:rPr lang="en-US" dirty="0"/>
              <a:t>, AP, </a:t>
            </a:r>
            <a:r>
              <a:rPr lang="en-US" dirty="0" err="1"/>
              <a:t>Meanshift</a:t>
            </a:r>
            <a:r>
              <a:rPr lang="en-US" dirty="0"/>
              <a:t>)</a:t>
            </a:r>
          </a:p>
          <a:p>
            <a:r>
              <a:rPr lang="en-US" dirty="0"/>
              <a:t>Applications: Computer Vision, Machine Vision etc.</a:t>
            </a:r>
          </a:p>
        </p:txBody>
      </p:sp>
      <p:pic>
        <p:nvPicPr>
          <p:cNvPr id="1026" name="Picture 2" descr="Image result for image processing">
            <a:extLst>
              <a:ext uri="{FF2B5EF4-FFF2-40B4-BE49-F238E27FC236}">
                <a16:creationId xmlns:a16="http://schemas.microsoft.com/office/drawing/2014/main" id="{0570FB4A-C90F-4320-B83C-BD4D37F803C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286500" y="2062162"/>
            <a:ext cx="4362450" cy="27336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0827853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78D23C-BDC9-4015-8F18-D78DBF56D33E}"/>
              </a:ext>
            </a:extLst>
          </p:cNvPr>
          <p:cNvSpPr>
            <a:spLocks noGrp="1"/>
          </p:cNvSpPr>
          <p:nvPr>
            <p:ph type="title"/>
          </p:nvPr>
        </p:nvSpPr>
        <p:spPr/>
        <p:txBody>
          <a:bodyPr/>
          <a:lstStyle/>
          <a:p>
            <a:r>
              <a:rPr lang="en-US" dirty="0"/>
              <a:t>2. Digital Image Processing</a:t>
            </a:r>
          </a:p>
        </p:txBody>
      </p:sp>
      <p:sp>
        <p:nvSpPr>
          <p:cNvPr id="3" name="Content Placeholder 2">
            <a:extLst>
              <a:ext uri="{FF2B5EF4-FFF2-40B4-BE49-F238E27FC236}">
                <a16:creationId xmlns:a16="http://schemas.microsoft.com/office/drawing/2014/main" id="{6DB3A356-98F2-4315-BAC7-CA4BAB8F68AE}"/>
              </a:ext>
            </a:extLst>
          </p:cNvPr>
          <p:cNvSpPr>
            <a:spLocks noGrp="1"/>
          </p:cNvSpPr>
          <p:nvPr>
            <p:ph idx="1"/>
          </p:nvPr>
        </p:nvSpPr>
        <p:spPr/>
        <p:txBody>
          <a:bodyPr/>
          <a:lstStyle/>
          <a:p>
            <a:endParaRPr lang="en-US" dirty="0"/>
          </a:p>
        </p:txBody>
      </p:sp>
      <p:pic>
        <p:nvPicPr>
          <p:cNvPr id="4" name="Picture 3">
            <a:extLst>
              <a:ext uri="{FF2B5EF4-FFF2-40B4-BE49-F238E27FC236}">
                <a16:creationId xmlns:a16="http://schemas.microsoft.com/office/drawing/2014/main" id="{AB5EF8F6-F88C-4466-94C6-E0981031B87C}"/>
              </a:ext>
            </a:extLst>
          </p:cNvPr>
          <p:cNvPicPr>
            <a:picLocks noChangeAspect="1"/>
          </p:cNvPicPr>
          <p:nvPr/>
        </p:nvPicPr>
        <p:blipFill>
          <a:blip r:embed="rId2"/>
          <a:stretch>
            <a:fillRect/>
          </a:stretch>
        </p:blipFill>
        <p:spPr>
          <a:xfrm>
            <a:off x="1853131" y="1690688"/>
            <a:ext cx="4057649" cy="2219938"/>
          </a:xfrm>
          <a:prstGeom prst="rect">
            <a:avLst/>
          </a:prstGeom>
        </p:spPr>
      </p:pic>
      <p:pic>
        <p:nvPicPr>
          <p:cNvPr id="6" name="Picture 5">
            <a:extLst>
              <a:ext uri="{FF2B5EF4-FFF2-40B4-BE49-F238E27FC236}">
                <a16:creationId xmlns:a16="http://schemas.microsoft.com/office/drawing/2014/main" id="{6AB97158-211F-4393-BF8C-17DFDF662B0D}"/>
              </a:ext>
            </a:extLst>
          </p:cNvPr>
          <p:cNvPicPr>
            <a:picLocks noChangeAspect="1"/>
          </p:cNvPicPr>
          <p:nvPr/>
        </p:nvPicPr>
        <p:blipFill>
          <a:blip r:embed="rId3"/>
          <a:stretch>
            <a:fillRect/>
          </a:stretch>
        </p:blipFill>
        <p:spPr>
          <a:xfrm>
            <a:off x="6715125" y="1276695"/>
            <a:ext cx="4457700" cy="2399940"/>
          </a:xfrm>
          <a:prstGeom prst="rect">
            <a:avLst/>
          </a:prstGeom>
        </p:spPr>
      </p:pic>
      <p:pic>
        <p:nvPicPr>
          <p:cNvPr id="8" name="Picture 7">
            <a:extLst>
              <a:ext uri="{FF2B5EF4-FFF2-40B4-BE49-F238E27FC236}">
                <a16:creationId xmlns:a16="http://schemas.microsoft.com/office/drawing/2014/main" id="{6B075014-8C6A-4A74-9116-2150607B1A6E}"/>
              </a:ext>
            </a:extLst>
          </p:cNvPr>
          <p:cNvPicPr>
            <a:picLocks noChangeAspect="1"/>
          </p:cNvPicPr>
          <p:nvPr/>
        </p:nvPicPr>
        <p:blipFill>
          <a:blip r:embed="rId4"/>
          <a:stretch>
            <a:fillRect/>
          </a:stretch>
        </p:blipFill>
        <p:spPr>
          <a:xfrm>
            <a:off x="276225" y="4077266"/>
            <a:ext cx="4734269" cy="1699063"/>
          </a:xfrm>
          <a:prstGeom prst="rect">
            <a:avLst/>
          </a:prstGeom>
        </p:spPr>
      </p:pic>
      <p:pic>
        <p:nvPicPr>
          <p:cNvPr id="10" name="Picture 9">
            <a:extLst>
              <a:ext uri="{FF2B5EF4-FFF2-40B4-BE49-F238E27FC236}">
                <a16:creationId xmlns:a16="http://schemas.microsoft.com/office/drawing/2014/main" id="{6492267E-20E4-4A19-BD2D-FD6B37BFA95A}"/>
              </a:ext>
            </a:extLst>
          </p:cNvPr>
          <p:cNvPicPr>
            <a:picLocks noChangeAspect="1"/>
          </p:cNvPicPr>
          <p:nvPr/>
        </p:nvPicPr>
        <p:blipFill>
          <a:blip r:embed="rId5"/>
          <a:stretch>
            <a:fillRect/>
          </a:stretch>
        </p:blipFill>
        <p:spPr>
          <a:xfrm>
            <a:off x="5572469" y="3966965"/>
            <a:ext cx="3876330" cy="2400693"/>
          </a:xfrm>
          <a:prstGeom prst="rect">
            <a:avLst/>
          </a:prstGeom>
        </p:spPr>
      </p:pic>
      <p:sp>
        <p:nvSpPr>
          <p:cNvPr id="11" name="Cloud 10">
            <a:extLst>
              <a:ext uri="{FF2B5EF4-FFF2-40B4-BE49-F238E27FC236}">
                <a16:creationId xmlns:a16="http://schemas.microsoft.com/office/drawing/2014/main" id="{5EBDF6BA-5142-40E8-8398-509401B65FE6}"/>
              </a:ext>
            </a:extLst>
          </p:cNvPr>
          <p:cNvSpPr/>
          <p:nvPr/>
        </p:nvSpPr>
        <p:spPr>
          <a:xfrm>
            <a:off x="9067800" y="365125"/>
            <a:ext cx="2286000" cy="911570"/>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Relationship?</a:t>
            </a:r>
          </a:p>
        </p:txBody>
      </p:sp>
    </p:spTree>
    <p:extLst>
      <p:ext uri="{BB962C8B-B14F-4D97-AF65-F5344CB8AC3E}">
        <p14:creationId xmlns:p14="http://schemas.microsoft.com/office/powerpoint/2010/main" val="178266968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EE88BA-C21E-42BA-8D70-8188514D20DA}"/>
              </a:ext>
            </a:extLst>
          </p:cNvPr>
          <p:cNvSpPr>
            <a:spLocks noGrp="1"/>
          </p:cNvSpPr>
          <p:nvPr>
            <p:ph type="title"/>
          </p:nvPr>
        </p:nvSpPr>
        <p:spPr/>
        <p:txBody>
          <a:bodyPr/>
          <a:lstStyle/>
          <a:p>
            <a:r>
              <a:rPr lang="en-US" dirty="0"/>
              <a:t>2. Digital Image Processing</a:t>
            </a:r>
          </a:p>
        </p:txBody>
      </p:sp>
      <p:sp>
        <p:nvSpPr>
          <p:cNvPr id="3" name="Content Placeholder 2">
            <a:extLst>
              <a:ext uri="{FF2B5EF4-FFF2-40B4-BE49-F238E27FC236}">
                <a16:creationId xmlns:a16="http://schemas.microsoft.com/office/drawing/2014/main" id="{FEE179F7-A71C-4048-AADC-088D8E165651}"/>
              </a:ext>
            </a:extLst>
          </p:cNvPr>
          <p:cNvSpPr>
            <a:spLocks noGrp="1"/>
          </p:cNvSpPr>
          <p:nvPr>
            <p:ph idx="1"/>
          </p:nvPr>
        </p:nvSpPr>
        <p:spPr/>
        <p:txBody>
          <a:bodyPr/>
          <a:lstStyle/>
          <a:p>
            <a:endParaRPr lang="en-US" dirty="0"/>
          </a:p>
        </p:txBody>
      </p:sp>
      <p:pic>
        <p:nvPicPr>
          <p:cNvPr id="6" name="Picture 2">
            <a:extLst>
              <a:ext uri="{FF2B5EF4-FFF2-40B4-BE49-F238E27FC236}">
                <a16:creationId xmlns:a16="http://schemas.microsoft.com/office/drawing/2014/main" id="{378FE249-1322-49AC-9779-B03A8466FF0E}"/>
              </a:ext>
            </a:extLst>
          </p:cNvPr>
          <p:cNvPicPr>
            <a:picLocks noChangeAspect="1" noChangeArrowheads="1"/>
          </p:cNvPicPr>
          <p:nvPr/>
        </p:nvPicPr>
        <p:blipFill>
          <a:blip r:embed="rId2" cstate="print"/>
          <a:srcRect/>
          <a:stretch>
            <a:fillRect/>
          </a:stretch>
        </p:blipFill>
        <p:spPr bwMode="auto">
          <a:xfrm>
            <a:off x="942976" y="1401762"/>
            <a:ext cx="3983929" cy="2743200"/>
          </a:xfrm>
          <a:prstGeom prst="rect">
            <a:avLst/>
          </a:prstGeom>
          <a:noFill/>
          <a:ln w="9525">
            <a:noFill/>
            <a:miter lim="800000"/>
            <a:headEnd/>
            <a:tailEnd/>
          </a:ln>
        </p:spPr>
      </p:pic>
      <p:pic>
        <p:nvPicPr>
          <p:cNvPr id="7" name="Picture 3">
            <a:extLst>
              <a:ext uri="{FF2B5EF4-FFF2-40B4-BE49-F238E27FC236}">
                <a16:creationId xmlns:a16="http://schemas.microsoft.com/office/drawing/2014/main" id="{2946A1B6-EA33-4372-B4D5-D00DDB6E5426}"/>
              </a:ext>
            </a:extLst>
          </p:cNvPr>
          <p:cNvPicPr>
            <a:picLocks noChangeAspect="1" noChangeArrowheads="1"/>
          </p:cNvPicPr>
          <p:nvPr/>
        </p:nvPicPr>
        <p:blipFill>
          <a:blip r:embed="rId3" cstate="print"/>
          <a:srcRect/>
          <a:stretch>
            <a:fillRect/>
          </a:stretch>
        </p:blipFill>
        <p:spPr bwMode="auto">
          <a:xfrm>
            <a:off x="7381876" y="1477962"/>
            <a:ext cx="4087021" cy="2743200"/>
          </a:xfrm>
          <a:prstGeom prst="rect">
            <a:avLst/>
          </a:prstGeom>
          <a:noFill/>
          <a:ln w="9525">
            <a:noFill/>
            <a:miter lim="800000"/>
            <a:headEnd/>
            <a:tailEnd/>
          </a:ln>
        </p:spPr>
      </p:pic>
      <p:pic>
        <p:nvPicPr>
          <p:cNvPr id="8" name="Picture 4">
            <a:extLst>
              <a:ext uri="{FF2B5EF4-FFF2-40B4-BE49-F238E27FC236}">
                <a16:creationId xmlns:a16="http://schemas.microsoft.com/office/drawing/2014/main" id="{252CD29B-4EE3-4ECB-9B8D-090A42F3304F}"/>
              </a:ext>
            </a:extLst>
          </p:cNvPr>
          <p:cNvPicPr>
            <a:picLocks noChangeAspect="1" noChangeArrowheads="1"/>
          </p:cNvPicPr>
          <p:nvPr/>
        </p:nvPicPr>
        <p:blipFill>
          <a:blip r:embed="rId4" cstate="print"/>
          <a:srcRect/>
          <a:stretch>
            <a:fillRect/>
          </a:stretch>
        </p:blipFill>
        <p:spPr bwMode="auto">
          <a:xfrm>
            <a:off x="1029940" y="4221162"/>
            <a:ext cx="3810000" cy="2591061"/>
          </a:xfrm>
          <a:prstGeom prst="rect">
            <a:avLst/>
          </a:prstGeom>
          <a:noFill/>
          <a:ln w="9525">
            <a:noFill/>
            <a:miter lim="800000"/>
            <a:headEnd/>
            <a:tailEnd/>
          </a:ln>
        </p:spPr>
      </p:pic>
      <p:pic>
        <p:nvPicPr>
          <p:cNvPr id="9" name="Picture 5">
            <a:extLst>
              <a:ext uri="{FF2B5EF4-FFF2-40B4-BE49-F238E27FC236}">
                <a16:creationId xmlns:a16="http://schemas.microsoft.com/office/drawing/2014/main" id="{63F5F72E-2FE1-4E20-B81B-D7525F313F63}"/>
              </a:ext>
            </a:extLst>
          </p:cNvPr>
          <p:cNvPicPr>
            <a:picLocks noChangeAspect="1" noChangeArrowheads="1"/>
          </p:cNvPicPr>
          <p:nvPr/>
        </p:nvPicPr>
        <p:blipFill>
          <a:blip r:embed="rId5" cstate="print"/>
          <a:srcRect/>
          <a:stretch>
            <a:fillRect/>
          </a:stretch>
        </p:blipFill>
        <p:spPr bwMode="auto">
          <a:xfrm>
            <a:off x="7727902" y="4144962"/>
            <a:ext cx="3740995" cy="2695575"/>
          </a:xfrm>
          <a:prstGeom prst="rect">
            <a:avLst/>
          </a:prstGeom>
          <a:noFill/>
          <a:ln w="9525">
            <a:noFill/>
            <a:miter lim="800000"/>
            <a:headEnd/>
            <a:tailEnd/>
          </a:ln>
        </p:spPr>
      </p:pic>
      <p:sp>
        <p:nvSpPr>
          <p:cNvPr id="10" name="Arrow: Left-Right 9">
            <a:extLst>
              <a:ext uri="{FF2B5EF4-FFF2-40B4-BE49-F238E27FC236}">
                <a16:creationId xmlns:a16="http://schemas.microsoft.com/office/drawing/2014/main" id="{C2E6832F-F8E4-4D3C-B45D-7813909C2F07}"/>
              </a:ext>
            </a:extLst>
          </p:cNvPr>
          <p:cNvSpPr/>
          <p:nvPr/>
        </p:nvSpPr>
        <p:spPr>
          <a:xfrm>
            <a:off x="5057775" y="3019425"/>
            <a:ext cx="2124075" cy="1125537"/>
          </a:xfrm>
          <a:prstGeom prst="lef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Which is better?</a:t>
            </a:r>
          </a:p>
        </p:txBody>
      </p:sp>
    </p:spTree>
    <p:extLst>
      <p:ext uri="{BB962C8B-B14F-4D97-AF65-F5344CB8AC3E}">
        <p14:creationId xmlns:p14="http://schemas.microsoft.com/office/powerpoint/2010/main" val="387895305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559F329-D94C-4DF4-86AB-B7F81F1D0EA0}"/>
              </a:ext>
            </a:extLst>
          </p:cNvPr>
          <p:cNvSpPr>
            <a:spLocks noGrp="1"/>
          </p:cNvSpPr>
          <p:nvPr>
            <p:ph type="title"/>
          </p:nvPr>
        </p:nvSpPr>
        <p:spPr/>
        <p:txBody>
          <a:bodyPr/>
          <a:lstStyle/>
          <a:p>
            <a:r>
              <a:rPr lang="en-US" dirty="0"/>
              <a:t>3. Machine Learning</a:t>
            </a:r>
          </a:p>
        </p:txBody>
      </p:sp>
      <p:sp>
        <p:nvSpPr>
          <p:cNvPr id="3" name="Content Placeholder 2">
            <a:extLst>
              <a:ext uri="{FF2B5EF4-FFF2-40B4-BE49-F238E27FC236}">
                <a16:creationId xmlns:a16="http://schemas.microsoft.com/office/drawing/2014/main" id="{03923D9F-3255-48D3-ACC6-3D55B4FE36EA}"/>
              </a:ext>
            </a:extLst>
          </p:cNvPr>
          <p:cNvSpPr>
            <a:spLocks noGrp="1"/>
          </p:cNvSpPr>
          <p:nvPr>
            <p:ph idx="1"/>
          </p:nvPr>
        </p:nvSpPr>
        <p:spPr/>
        <p:txBody>
          <a:bodyPr/>
          <a:lstStyle/>
          <a:p>
            <a:endParaRPr lang="en-US"/>
          </a:p>
        </p:txBody>
      </p:sp>
      <p:pic>
        <p:nvPicPr>
          <p:cNvPr id="6148" name="Picture 4" descr="Image result for supervised learning">
            <a:extLst>
              <a:ext uri="{FF2B5EF4-FFF2-40B4-BE49-F238E27FC236}">
                <a16:creationId xmlns:a16="http://schemas.microsoft.com/office/drawing/2014/main" id="{73D77A7D-712D-4D40-9007-D0D153C2176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653314" y="154781"/>
            <a:ext cx="2242483" cy="1603375"/>
          </a:xfrm>
          <a:prstGeom prst="rect">
            <a:avLst/>
          </a:prstGeom>
          <a:noFill/>
          <a:extLst>
            <a:ext uri="{909E8E84-426E-40DD-AFC4-6F175D3DCCD1}">
              <a14:hiddenFill xmlns:a14="http://schemas.microsoft.com/office/drawing/2010/main">
                <a:solidFill>
                  <a:srgbClr val="FFFFFF"/>
                </a:solidFill>
              </a14:hiddenFill>
            </a:ext>
          </a:extLst>
        </p:spPr>
      </p:pic>
      <p:pic>
        <p:nvPicPr>
          <p:cNvPr id="6150" name="Picture 6" descr="Image result for supervised learning">
            <a:extLst>
              <a:ext uri="{FF2B5EF4-FFF2-40B4-BE49-F238E27FC236}">
                <a16:creationId xmlns:a16="http://schemas.microsoft.com/office/drawing/2014/main" id="{36A2741B-B11A-4414-8C7A-24CA2B75FE9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38201" y="1825625"/>
            <a:ext cx="7812314" cy="4531632"/>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10">
            <a:extLst>
              <a:ext uri="{FF2B5EF4-FFF2-40B4-BE49-F238E27FC236}">
                <a16:creationId xmlns:a16="http://schemas.microsoft.com/office/drawing/2014/main" id="{6163A599-F9EF-4DC6-9B8C-3D6A462197AD}"/>
              </a:ext>
            </a:extLst>
          </p:cNvPr>
          <p:cNvPicPr>
            <a:picLocks noChangeAspect="1"/>
          </p:cNvPicPr>
          <p:nvPr/>
        </p:nvPicPr>
        <p:blipFill>
          <a:blip r:embed="rId4"/>
          <a:stretch>
            <a:fillRect/>
          </a:stretch>
        </p:blipFill>
        <p:spPr>
          <a:xfrm>
            <a:off x="9753036" y="2818641"/>
            <a:ext cx="1600763" cy="2545600"/>
          </a:xfrm>
          <a:prstGeom prst="rect">
            <a:avLst/>
          </a:prstGeom>
        </p:spPr>
      </p:pic>
      <p:sp>
        <p:nvSpPr>
          <p:cNvPr id="12" name="Cross 11">
            <a:extLst>
              <a:ext uri="{FF2B5EF4-FFF2-40B4-BE49-F238E27FC236}">
                <a16:creationId xmlns:a16="http://schemas.microsoft.com/office/drawing/2014/main" id="{6DF53624-6885-4CAD-B83F-8628A7CAF9B7}"/>
              </a:ext>
            </a:extLst>
          </p:cNvPr>
          <p:cNvSpPr/>
          <p:nvPr/>
        </p:nvSpPr>
        <p:spPr>
          <a:xfrm>
            <a:off x="8868228" y="3772127"/>
            <a:ext cx="638628" cy="638628"/>
          </a:xfrm>
          <a:prstGeom prst="pl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73290389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670DD3-C4F7-43CB-B5C4-699C3DA2EF31}"/>
              </a:ext>
            </a:extLst>
          </p:cNvPr>
          <p:cNvSpPr>
            <a:spLocks noGrp="1"/>
          </p:cNvSpPr>
          <p:nvPr>
            <p:ph type="title"/>
          </p:nvPr>
        </p:nvSpPr>
        <p:spPr/>
        <p:txBody>
          <a:bodyPr/>
          <a:lstStyle/>
          <a:p>
            <a:r>
              <a:rPr lang="en-US" dirty="0"/>
              <a:t>3. Machine Learning</a:t>
            </a:r>
          </a:p>
        </p:txBody>
      </p:sp>
      <p:pic>
        <p:nvPicPr>
          <p:cNvPr id="4098" name="Picture 2" descr="Image result for unsupervised learning">
            <a:extLst>
              <a:ext uri="{FF2B5EF4-FFF2-40B4-BE49-F238E27FC236}">
                <a16:creationId xmlns:a16="http://schemas.microsoft.com/office/drawing/2014/main" id="{8A778B4A-05F5-4C60-9C75-3CD0D2AE839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8200" y="1659079"/>
            <a:ext cx="4588638" cy="2625434"/>
          </a:xfrm>
          <a:prstGeom prst="rect">
            <a:avLst/>
          </a:prstGeom>
          <a:noFill/>
          <a:extLst>
            <a:ext uri="{909E8E84-426E-40DD-AFC4-6F175D3DCCD1}">
              <a14:hiddenFill xmlns:a14="http://schemas.microsoft.com/office/drawing/2010/main">
                <a:solidFill>
                  <a:srgbClr val="FFFFFF"/>
                </a:solidFill>
              </a14:hiddenFill>
            </a:ext>
          </a:extLst>
        </p:spPr>
      </p:pic>
      <p:pic>
        <p:nvPicPr>
          <p:cNvPr id="4100" name="Picture 4" descr="../_images/sphx_glr_plot_cluster_comparison_0011.png">
            <a:extLst>
              <a:ext uri="{FF2B5EF4-FFF2-40B4-BE49-F238E27FC236}">
                <a16:creationId xmlns:a16="http://schemas.microsoft.com/office/drawing/2014/main" id="{6A076CC2-FD3B-4E6D-9BF6-6CBB201B1D6E}"/>
              </a:ext>
            </a:extLst>
          </p:cNvPr>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5946014" y="1365108"/>
            <a:ext cx="6076378" cy="3616892"/>
          </a:xfrm>
          <a:prstGeom prst="rect">
            <a:avLst/>
          </a:prstGeom>
          <a:noFill/>
          <a:extLst>
            <a:ext uri="{909E8E84-426E-40DD-AFC4-6F175D3DCCD1}">
              <a14:hiddenFill xmlns:a14="http://schemas.microsoft.com/office/drawing/2010/main">
                <a:solidFill>
                  <a:srgbClr val="FFFFFF"/>
                </a:solidFill>
              </a14:hiddenFill>
            </a:ext>
          </a:extLst>
        </p:spPr>
      </p:pic>
      <p:sp>
        <p:nvSpPr>
          <p:cNvPr id="4" name="Arrow: Right 3">
            <a:extLst>
              <a:ext uri="{FF2B5EF4-FFF2-40B4-BE49-F238E27FC236}">
                <a16:creationId xmlns:a16="http://schemas.microsoft.com/office/drawing/2014/main" id="{A0D2298F-B4C0-4F4B-859B-CE27AE2ADE2A}"/>
              </a:ext>
            </a:extLst>
          </p:cNvPr>
          <p:cNvSpPr/>
          <p:nvPr/>
        </p:nvSpPr>
        <p:spPr>
          <a:xfrm>
            <a:off x="5450714" y="2763763"/>
            <a:ext cx="495300" cy="447675"/>
          </a:xfrm>
          <a:prstGeom prst="rightArrow">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p>
        </p:txBody>
      </p:sp>
      <p:pic>
        <p:nvPicPr>
          <p:cNvPr id="5" name="Picture 4">
            <a:extLst>
              <a:ext uri="{FF2B5EF4-FFF2-40B4-BE49-F238E27FC236}">
                <a16:creationId xmlns:a16="http://schemas.microsoft.com/office/drawing/2014/main" id="{CF0A1F3A-DE58-466D-8967-5FC560D8634C}"/>
              </a:ext>
            </a:extLst>
          </p:cNvPr>
          <p:cNvPicPr>
            <a:picLocks noChangeAspect="1"/>
          </p:cNvPicPr>
          <p:nvPr/>
        </p:nvPicPr>
        <p:blipFill>
          <a:blip r:embed="rId4"/>
          <a:stretch>
            <a:fillRect/>
          </a:stretch>
        </p:blipFill>
        <p:spPr>
          <a:xfrm>
            <a:off x="6112415" y="5077250"/>
            <a:ext cx="5743575" cy="1638300"/>
          </a:xfrm>
          <a:prstGeom prst="rect">
            <a:avLst/>
          </a:prstGeom>
        </p:spPr>
      </p:pic>
      <p:pic>
        <p:nvPicPr>
          <p:cNvPr id="8" name="Picture 7">
            <a:extLst>
              <a:ext uri="{FF2B5EF4-FFF2-40B4-BE49-F238E27FC236}">
                <a16:creationId xmlns:a16="http://schemas.microsoft.com/office/drawing/2014/main" id="{0BA269BB-0D37-4BC2-AF16-60F528B49A38}"/>
              </a:ext>
            </a:extLst>
          </p:cNvPr>
          <p:cNvPicPr>
            <a:picLocks noChangeAspect="1"/>
          </p:cNvPicPr>
          <p:nvPr/>
        </p:nvPicPr>
        <p:blipFill>
          <a:blip r:embed="rId5"/>
          <a:stretch>
            <a:fillRect/>
          </a:stretch>
        </p:blipFill>
        <p:spPr>
          <a:xfrm>
            <a:off x="1333271" y="4351613"/>
            <a:ext cx="3598495" cy="2363937"/>
          </a:xfrm>
          <a:prstGeom prst="rect">
            <a:avLst/>
          </a:prstGeom>
        </p:spPr>
      </p:pic>
    </p:spTree>
    <p:extLst>
      <p:ext uri="{BB962C8B-B14F-4D97-AF65-F5344CB8AC3E}">
        <p14:creationId xmlns:p14="http://schemas.microsoft.com/office/powerpoint/2010/main" val="12169474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33B330-A43B-4234-8108-816E4179D2CC}"/>
              </a:ext>
            </a:extLst>
          </p:cNvPr>
          <p:cNvSpPr>
            <a:spLocks noGrp="1"/>
          </p:cNvSpPr>
          <p:nvPr>
            <p:ph type="title"/>
          </p:nvPr>
        </p:nvSpPr>
        <p:spPr/>
        <p:txBody>
          <a:bodyPr/>
          <a:lstStyle/>
          <a:p>
            <a:r>
              <a:rPr lang="en-US" dirty="0"/>
              <a:t>3. Machine Learning</a:t>
            </a:r>
          </a:p>
        </p:txBody>
      </p:sp>
      <p:sp>
        <p:nvSpPr>
          <p:cNvPr id="3" name="Content Placeholder 2">
            <a:extLst>
              <a:ext uri="{FF2B5EF4-FFF2-40B4-BE49-F238E27FC236}">
                <a16:creationId xmlns:a16="http://schemas.microsoft.com/office/drawing/2014/main" id="{6BF47A97-DC6F-46A0-81F9-4A0CDFA46667}"/>
              </a:ext>
            </a:extLst>
          </p:cNvPr>
          <p:cNvSpPr>
            <a:spLocks noGrp="1"/>
          </p:cNvSpPr>
          <p:nvPr>
            <p:ph idx="1"/>
          </p:nvPr>
        </p:nvSpPr>
        <p:spPr/>
        <p:txBody>
          <a:bodyPr/>
          <a:lstStyle/>
          <a:p>
            <a:endParaRPr lang="en-US" dirty="0"/>
          </a:p>
        </p:txBody>
      </p:sp>
      <p:pic>
        <p:nvPicPr>
          <p:cNvPr id="5122" name="Picture 2" descr="Image result for supervised learning">
            <a:extLst>
              <a:ext uri="{FF2B5EF4-FFF2-40B4-BE49-F238E27FC236}">
                <a16:creationId xmlns:a16="http://schemas.microsoft.com/office/drawing/2014/main" id="{28736F6F-91CD-4246-B595-BD9C38E1952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52719" y="1474563"/>
            <a:ext cx="4452706" cy="2547660"/>
          </a:xfrm>
          <a:prstGeom prst="rect">
            <a:avLst/>
          </a:prstGeom>
          <a:noFill/>
          <a:extLst>
            <a:ext uri="{909E8E84-426E-40DD-AFC4-6F175D3DCCD1}">
              <a14:hiddenFill xmlns:a14="http://schemas.microsoft.com/office/drawing/2010/main">
                <a:solidFill>
                  <a:srgbClr val="FFFFFF"/>
                </a:solidFill>
              </a14:hiddenFill>
            </a:ext>
          </a:extLst>
        </p:spPr>
      </p:pic>
      <p:pic>
        <p:nvPicPr>
          <p:cNvPr id="5124" name="Picture 4" descr="Image result for supervised learning">
            <a:extLst>
              <a:ext uri="{FF2B5EF4-FFF2-40B4-BE49-F238E27FC236}">
                <a16:creationId xmlns:a16="http://schemas.microsoft.com/office/drawing/2014/main" id="{E0B89852-693A-4566-878A-E7474AE3377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170052" y="1330010"/>
            <a:ext cx="4169229" cy="4393196"/>
          </a:xfrm>
          <a:prstGeom prst="rect">
            <a:avLst/>
          </a:prstGeom>
          <a:noFill/>
          <a:extLst>
            <a:ext uri="{909E8E84-426E-40DD-AFC4-6F175D3DCCD1}">
              <a14:hiddenFill xmlns:a14="http://schemas.microsoft.com/office/drawing/2010/main">
                <a:solidFill>
                  <a:srgbClr val="FFFFFF"/>
                </a:solidFill>
              </a14:hiddenFill>
            </a:ext>
          </a:extLst>
        </p:spPr>
      </p:pic>
      <p:sp>
        <p:nvSpPr>
          <p:cNvPr id="6" name="Arrow: Right 5">
            <a:extLst>
              <a:ext uri="{FF2B5EF4-FFF2-40B4-BE49-F238E27FC236}">
                <a16:creationId xmlns:a16="http://schemas.microsoft.com/office/drawing/2014/main" id="{06904BEB-B0A6-41DE-84F0-47183DEB309D}"/>
              </a:ext>
            </a:extLst>
          </p:cNvPr>
          <p:cNvSpPr/>
          <p:nvPr/>
        </p:nvSpPr>
        <p:spPr>
          <a:xfrm>
            <a:off x="6096000" y="2812956"/>
            <a:ext cx="495300" cy="447675"/>
          </a:xfrm>
          <a:prstGeom prst="rightArrow">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p>
        </p:txBody>
      </p:sp>
      <p:pic>
        <p:nvPicPr>
          <p:cNvPr id="5" name="Picture 4">
            <a:extLst>
              <a:ext uri="{FF2B5EF4-FFF2-40B4-BE49-F238E27FC236}">
                <a16:creationId xmlns:a16="http://schemas.microsoft.com/office/drawing/2014/main" id="{57976D1B-29A9-4EAC-83DA-733FEE5F8E85}"/>
              </a:ext>
            </a:extLst>
          </p:cNvPr>
          <p:cNvPicPr>
            <a:picLocks noChangeAspect="1"/>
          </p:cNvPicPr>
          <p:nvPr/>
        </p:nvPicPr>
        <p:blipFill>
          <a:blip r:embed="rId4"/>
          <a:stretch>
            <a:fillRect/>
          </a:stretch>
        </p:blipFill>
        <p:spPr>
          <a:xfrm>
            <a:off x="1323382" y="4005191"/>
            <a:ext cx="3511380" cy="2306709"/>
          </a:xfrm>
          <a:prstGeom prst="rect">
            <a:avLst/>
          </a:prstGeom>
        </p:spPr>
      </p:pic>
    </p:spTree>
    <p:extLst>
      <p:ext uri="{BB962C8B-B14F-4D97-AF65-F5344CB8AC3E}">
        <p14:creationId xmlns:p14="http://schemas.microsoft.com/office/powerpoint/2010/main" val="42447252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02A8FB-0021-4FEA-88A1-918EE2FBC722}"/>
              </a:ext>
            </a:extLst>
          </p:cNvPr>
          <p:cNvSpPr>
            <a:spLocks noGrp="1"/>
          </p:cNvSpPr>
          <p:nvPr>
            <p:ph type="title"/>
          </p:nvPr>
        </p:nvSpPr>
        <p:spPr/>
        <p:txBody>
          <a:bodyPr/>
          <a:lstStyle/>
          <a:p>
            <a:r>
              <a:rPr lang="en-US" dirty="0"/>
              <a:t>3. Machine Learning</a:t>
            </a:r>
          </a:p>
        </p:txBody>
      </p:sp>
      <p:sp>
        <p:nvSpPr>
          <p:cNvPr id="3" name="Content Placeholder 2">
            <a:extLst>
              <a:ext uri="{FF2B5EF4-FFF2-40B4-BE49-F238E27FC236}">
                <a16:creationId xmlns:a16="http://schemas.microsoft.com/office/drawing/2014/main" id="{C7F1CE8D-7309-4F95-82AD-5BC179E1C681}"/>
              </a:ext>
            </a:extLst>
          </p:cNvPr>
          <p:cNvSpPr>
            <a:spLocks noGrp="1"/>
          </p:cNvSpPr>
          <p:nvPr>
            <p:ph idx="1"/>
          </p:nvPr>
        </p:nvSpPr>
        <p:spPr>
          <a:xfrm>
            <a:off x="828675" y="1825625"/>
            <a:ext cx="10515600" cy="4351338"/>
          </a:xfrm>
        </p:spPr>
        <p:txBody>
          <a:bodyPr/>
          <a:lstStyle/>
          <a:p>
            <a:endParaRPr lang="en-US" dirty="0"/>
          </a:p>
        </p:txBody>
      </p:sp>
      <p:pic>
        <p:nvPicPr>
          <p:cNvPr id="7170" name="Picture 2" descr="Image result for reinforcement learning">
            <a:extLst>
              <a:ext uri="{FF2B5EF4-FFF2-40B4-BE49-F238E27FC236}">
                <a16:creationId xmlns:a16="http://schemas.microsoft.com/office/drawing/2014/main" id="{4AAB723F-0A59-4EC8-A97B-4CF75C914D8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28675" y="2615487"/>
            <a:ext cx="4648201" cy="2664573"/>
          </a:xfrm>
          <a:prstGeom prst="rect">
            <a:avLst/>
          </a:prstGeom>
          <a:noFill/>
          <a:extLst>
            <a:ext uri="{909E8E84-426E-40DD-AFC4-6F175D3DCCD1}">
              <a14:hiddenFill xmlns:a14="http://schemas.microsoft.com/office/drawing/2010/main">
                <a:solidFill>
                  <a:srgbClr val="FFFFFF"/>
                </a:solidFill>
              </a14:hiddenFill>
            </a:ext>
          </a:extLst>
        </p:spPr>
      </p:pic>
      <p:pic>
        <p:nvPicPr>
          <p:cNvPr id="7172" name="Picture 4" descr="Image result for reinforcement learning">
            <a:extLst>
              <a:ext uri="{FF2B5EF4-FFF2-40B4-BE49-F238E27FC236}">
                <a16:creationId xmlns:a16="http://schemas.microsoft.com/office/drawing/2014/main" id="{DFD9D5DF-94F3-4046-9BE5-DFB686D3D87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81750" y="2669863"/>
            <a:ext cx="4847771" cy="2546973"/>
          </a:xfrm>
          <a:prstGeom prst="rect">
            <a:avLst/>
          </a:prstGeom>
          <a:noFill/>
          <a:extLst>
            <a:ext uri="{909E8E84-426E-40DD-AFC4-6F175D3DCCD1}">
              <a14:hiddenFill xmlns:a14="http://schemas.microsoft.com/office/drawing/2010/main">
                <a:solidFill>
                  <a:srgbClr val="FFFFFF"/>
                </a:solidFill>
              </a14:hiddenFill>
            </a:ext>
          </a:extLst>
        </p:spPr>
      </p:pic>
      <p:sp>
        <p:nvSpPr>
          <p:cNvPr id="6" name="Arrow: Right 5">
            <a:extLst>
              <a:ext uri="{FF2B5EF4-FFF2-40B4-BE49-F238E27FC236}">
                <a16:creationId xmlns:a16="http://schemas.microsoft.com/office/drawing/2014/main" id="{BBCAFA95-A9AA-4533-A6BD-A6723C09465C}"/>
              </a:ext>
            </a:extLst>
          </p:cNvPr>
          <p:cNvSpPr/>
          <p:nvPr/>
        </p:nvSpPr>
        <p:spPr>
          <a:xfrm>
            <a:off x="5681663" y="3719511"/>
            <a:ext cx="495300" cy="447675"/>
          </a:xfrm>
          <a:prstGeom prst="rightArrow">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p>
        </p:txBody>
      </p:sp>
      <p:sp>
        <p:nvSpPr>
          <p:cNvPr id="4" name="Rectangle 3">
            <a:extLst>
              <a:ext uri="{FF2B5EF4-FFF2-40B4-BE49-F238E27FC236}">
                <a16:creationId xmlns:a16="http://schemas.microsoft.com/office/drawing/2014/main" id="{E7F30CE4-D4C1-4AD1-9F84-50DCB38D6990}"/>
              </a:ext>
            </a:extLst>
          </p:cNvPr>
          <p:cNvSpPr/>
          <p:nvPr/>
        </p:nvSpPr>
        <p:spPr>
          <a:xfrm>
            <a:off x="828675" y="1855788"/>
            <a:ext cx="4133850" cy="48982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t>Reinforcement Learning</a:t>
            </a:r>
          </a:p>
        </p:txBody>
      </p:sp>
    </p:spTree>
    <p:extLst>
      <p:ext uri="{BB962C8B-B14F-4D97-AF65-F5344CB8AC3E}">
        <p14:creationId xmlns:p14="http://schemas.microsoft.com/office/powerpoint/2010/main" val="3973650022"/>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717</TotalTime>
  <Words>476</Words>
  <Application>Microsoft Office PowerPoint</Application>
  <PresentationFormat>Widescreen</PresentationFormat>
  <Paragraphs>107</Paragraphs>
  <Slides>23</Slides>
  <Notes>2</Notes>
  <HiddenSlides>0</HiddenSlides>
  <MMClips>4</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23</vt:i4>
      </vt:variant>
    </vt:vector>
  </HeadingPairs>
  <TitlesOfParts>
    <vt:vector size="29" baseType="lpstr">
      <vt:lpstr>Arial</vt:lpstr>
      <vt:lpstr>Calibri</vt:lpstr>
      <vt:lpstr>Calibri Light</vt:lpstr>
      <vt:lpstr>Cambria Math</vt:lpstr>
      <vt:lpstr>Times New Roman</vt:lpstr>
      <vt:lpstr>Office Theme</vt:lpstr>
      <vt:lpstr>Overview for Image Processing  &amp; Machine Learning</vt:lpstr>
      <vt:lpstr>Content</vt:lpstr>
      <vt:lpstr>1. Introduction</vt:lpstr>
      <vt:lpstr>2. Digital Image Processing</vt:lpstr>
      <vt:lpstr>2. Digital Image Processing</vt:lpstr>
      <vt:lpstr>3. Machine Learning</vt:lpstr>
      <vt:lpstr>3. Machine Learning</vt:lpstr>
      <vt:lpstr>3. Machine Learning</vt:lpstr>
      <vt:lpstr>3. Machine Learning</vt:lpstr>
      <vt:lpstr>3. Machine Learning</vt:lpstr>
      <vt:lpstr>3. Machine Learning</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5. Face Image Processing Project</vt:lpstr>
      <vt:lpstr>6. Conclusion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Overview for Image Processing  &amp; Machine Learning</dc:title>
  <dc:creator>bang levan</dc:creator>
  <cp:lastModifiedBy>bang levan</cp:lastModifiedBy>
  <cp:revision>153</cp:revision>
  <dcterms:created xsi:type="dcterms:W3CDTF">2019-07-11T02:02:55Z</dcterms:created>
  <dcterms:modified xsi:type="dcterms:W3CDTF">2019-07-23T02:54:41Z</dcterms:modified>
</cp:coreProperties>
</file>