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76" r:id="rId9"/>
    <p:sldId id="278" r:id="rId10"/>
    <p:sldId id="267" r:id="rId11"/>
    <p:sldId id="268" r:id="rId12"/>
    <p:sldId id="266" r:id="rId13"/>
    <p:sldId id="269" r:id="rId14"/>
    <p:sldId id="270" r:id="rId15"/>
    <p:sldId id="261" r:id="rId16"/>
    <p:sldId id="279" r:id="rId17"/>
    <p:sldId id="280" r:id="rId18"/>
    <p:sldId id="281" r:id="rId19"/>
    <p:sldId id="282" r:id="rId20"/>
    <p:sldId id="283" r:id="rId21"/>
    <p:sldId id="28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0DE-AD3B-438A-9128-5127FDD0C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69FFE8-6203-4650-B086-2690063C9D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F8FF1-126B-49EC-A0F3-B3A0A87E4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96BBC-41A2-4ABC-9D7B-727C18CEA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541C2-760D-439C-9C9E-F90563DC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3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271F2-B308-4263-B46F-3F6694AE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1E84A-EE43-4353-AB8D-AED3D9535E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2817A-C591-4EFF-81F1-69671BDAA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F65B8-83B3-4142-AB4F-F68DB01C3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067D0-874D-4D6C-BA37-DBCFAA066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7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A0B734-D190-4E8A-8FDF-9F873F6932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4ACF1F-538D-4347-AF7D-DD980E31AF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C1624-4742-4AEA-8A69-C18B61A4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D1053-5636-4620-A14B-2486BF63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05F0E-E4E0-4498-9359-2C5269CE0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1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28AF8-8E23-4F17-B96A-615CA5F3A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69D2C-5A45-44E5-ACA8-FF87C12D7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9078-BE32-4236-9642-4F037274A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0B5D3-D5F0-4C76-9A71-3DC3FEEB5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CDD9D-18C9-4571-A391-D1E62BBD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8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327FA-D82F-4426-8EAE-0A24CD22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2FA59-439E-484F-A69F-5442BEBF2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B3436-6654-4791-8422-8E3D657CB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5523B-29C8-47F3-97E0-9B2FE3D1C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48A0D-C542-4E43-BF6C-F094E94C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53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7556B-DAA8-4C12-AF55-B1530A3D8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A17B7-A524-40B8-87BB-D87E49BDF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11BADB-556D-4B79-B2DC-647528E67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41F6EB-7895-4BCF-96AE-2046A44FB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A34926-4DBE-42B0-95CD-984381040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39823-FD06-4171-A5EC-C310DFAE9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5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8BBB9-7AE3-4172-A752-023C98A3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6E75D-A910-404B-946D-0B0B13B41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FD0C01-347F-4D63-9362-EE9FE6400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EB1CC4-82F7-4644-A5C6-70AD815D77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E38B81-C9E6-48B7-BABE-BFAEF006E4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C32A5-F165-4BF8-A4E3-1882E7813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68152D-266E-4811-977B-7BA7BD7B5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E9DF51-3629-40B0-8B8E-D7A10E7EC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6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B97C3-D8CF-448E-8E09-209FE0F3E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A6BCCA-1969-4F16-AACB-FF0468B6E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3B519-537B-4A0B-82C6-D6C56802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8336D2-BDAC-4423-99C5-C2015A141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8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360FA8-E4DD-457A-A8B2-A43D6246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B3728-82B7-4664-9752-0BEAD2741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9C26C-11FF-4717-AC4D-A0EFCC495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3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273AD-665B-4003-8FCC-7D50D7C5E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A7111-1774-46D1-96E3-E8889262B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A063E1-44B9-4047-AB09-4CFF5343A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73B44-9520-4472-A409-F495C3A1B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8FAB48-4FE2-44A2-81C1-969B8D288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0E95D-DE44-4EE1-ADBF-A4FBD4F1B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2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6E42-0BB8-453F-BD22-1AE8FFF4D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0274E-4DB9-4841-870C-AAC74CC5C9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C462F-BD0E-4E20-9B20-81CDB6579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2377D-4FEB-4C8D-9554-5A7489220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ED8AD0-75C8-4033-B89F-9EB0A2F0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BA393-6FA7-45A5-95CC-020E041DD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7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E2AE50-358A-4DBB-A676-5D448EA69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9B81C-A15B-4588-9C74-68E5D557C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85A3-8720-44FD-A705-319851AF9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16F05-F4C4-457F-8C4A-C15AD293E2EB}" type="datetimeFigureOut">
              <a:rPr lang="en-US" smtClean="0"/>
              <a:t>25/7/2019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671CD-A42B-4383-B63E-02998B331A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94CC1-C250-42F0-B4ED-AE44658CD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B310E-43E7-4081-BA80-E08BF4387A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2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3F152-DB3A-4171-9586-380ED43D2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Convolutional Neural Network</a:t>
            </a:r>
            <a:br>
              <a:rPr lang="en-US" dirty="0"/>
            </a:br>
            <a:r>
              <a:rPr lang="en-US" dirty="0"/>
              <a:t>Loss function-Optimization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CA73FB-DAC4-4B39-8F6E-4E01D8CC6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by Le Van Bang</a:t>
            </a:r>
          </a:p>
          <a:p>
            <a:pPr algn="l"/>
            <a:r>
              <a:rPr lang="en-US" dirty="0"/>
              <a:t>Core, VHT</a:t>
            </a:r>
          </a:p>
          <a:p>
            <a:pPr algn="l"/>
            <a:r>
              <a:rPr lang="en-US" dirty="0"/>
              <a:t>banglv1@viettel.com.vn</a:t>
            </a:r>
          </a:p>
        </p:txBody>
      </p:sp>
    </p:spTree>
    <p:extLst>
      <p:ext uri="{BB962C8B-B14F-4D97-AF65-F5344CB8AC3E}">
        <p14:creationId xmlns:p14="http://schemas.microsoft.com/office/powerpoint/2010/main" val="2227562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A5A4AB-3F41-4942-9F38-D195E032C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64750"/>
            <a:ext cx="7334250" cy="2419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CB0B5C-F05D-455A-996D-2A8E9FBA9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06824"/>
            <a:ext cx="7219950" cy="2686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594B1-BF79-4309-8379-0CA3AF77C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4841835"/>
            <a:ext cx="3880945" cy="8854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CC8746-EC32-40DD-A9C1-27AF3FF79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8325" y="1748507"/>
            <a:ext cx="2595070" cy="16341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78EAFD-5792-4A51-80E5-0C68B0536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150" y="1924676"/>
            <a:ext cx="1400175" cy="162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76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91402-AB86-4539-952C-4F93826EF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90" y="2352140"/>
            <a:ext cx="4061217" cy="23845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A18973-5F25-4F25-9583-A1E3D47DF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683" y="1674381"/>
            <a:ext cx="3207944" cy="7117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9C4D64C-BFEA-474A-900D-C88269300073}"/>
              </a:ext>
            </a:extLst>
          </p:cNvPr>
          <p:cNvSpPr/>
          <p:nvPr/>
        </p:nvSpPr>
        <p:spPr>
          <a:xfrm>
            <a:off x="1922754" y="1208737"/>
            <a:ext cx="1979801" cy="377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Wing loss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B0902E-7025-40CB-8F32-C96E84C55D59}"/>
              </a:ext>
            </a:extLst>
          </p:cNvPr>
          <p:cNvSpPr/>
          <p:nvPr/>
        </p:nvSpPr>
        <p:spPr>
          <a:xfrm>
            <a:off x="1066012" y="5211215"/>
            <a:ext cx="3773371" cy="4064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Facial Landmark </a:t>
            </a:r>
            <a:r>
              <a:rPr lang="en-US" b="1" dirty="0" err="1"/>
              <a:t>Localisation</a:t>
            </a:r>
            <a:endParaRPr lang="en-US" b="1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BDE6ED1-5117-402F-96C8-940ECA744A47}"/>
              </a:ext>
            </a:extLst>
          </p:cNvPr>
          <p:cNvSpPr/>
          <p:nvPr/>
        </p:nvSpPr>
        <p:spPr>
          <a:xfrm>
            <a:off x="2730389" y="4756083"/>
            <a:ext cx="444616" cy="3135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EE05BF-349A-452A-B9DD-96A2F2720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307" y="2478269"/>
            <a:ext cx="6820003" cy="19014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41D6157-97E2-4924-9059-16BB2C03E30B}"/>
              </a:ext>
            </a:extLst>
          </p:cNvPr>
          <p:cNvSpPr/>
          <p:nvPr/>
        </p:nvSpPr>
        <p:spPr>
          <a:xfrm>
            <a:off x="7633982" y="1141197"/>
            <a:ext cx="1979801" cy="141744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E15723-89DD-4D45-94A9-D9162149A425}"/>
              </a:ext>
            </a:extLst>
          </p:cNvPr>
          <p:cNvSpPr/>
          <p:nvPr/>
        </p:nvSpPr>
        <p:spPr>
          <a:xfrm>
            <a:off x="7869327" y="1686530"/>
            <a:ext cx="1522536" cy="345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ArcFace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C100A-8551-43BA-B967-A3E0998400D0}"/>
              </a:ext>
            </a:extLst>
          </p:cNvPr>
          <p:cNvSpPr/>
          <p:nvPr/>
        </p:nvSpPr>
        <p:spPr>
          <a:xfrm>
            <a:off x="7869327" y="1241478"/>
            <a:ext cx="1522536" cy="345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SphereFace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D098B2-7E96-4459-9F57-6341A0825BCB}"/>
              </a:ext>
            </a:extLst>
          </p:cNvPr>
          <p:cNvSpPr/>
          <p:nvPr/>
        </p:nvSpPr>
        <p:spPr>
          <a:xfrm>
            <a:off x="7862614" y="2133109"/>
            <a:ext cx="1522536" cy="345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CosineFace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E38889-0F28-4DBF-88D1-1434092B0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0827" y="4429770"/>
            <a:ext cx="4367692" cy="125848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E819838-0FE0-4C57-BA54-02AF17A25BF6}"/>
              </a:ext>
            </a:extLst>
          </p:cNvPr>
          <p:cNvSpPr/>
          <p:nvPr/>
        </p:nvSpPr>
        <p:spPr>
          <a:xfrm>
            <a:off x="6658859" y="6248749"/>
            <a:ext cx="1522536" cy="345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Ring loss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56A435-415C-4F9F-B04C-2664F29CE854}"/>
              </a:ext>
            </a:extLst>
          </p:cNvPr>
          <p:cNvSpPr/>
          <p:nvPr/>
        </p:nvSpPr>
        <p:spPr>
          <a:xfrm>
            <a:off x="8936405" y="6232295"/>
            <a:ext cx="1522536" cy="345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Crystal loss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079E2C3-CB6D-459C-BCEB-701B351AC25A}"/>
              </a:ext>
            </a:extLst>
          </p:cNvPr>
          <p:cNvSpPr/>
          <p:nvPr/>
        </p:nvSpPr>
        <p:spPr>
          <a:xfrm>
            <a:off x="8292290" y="5842931"/>
            <a:ext cx="444616" cy="3135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70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function-Generative Adversarial Networks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83B821-2E4D-4127-BAC1-892E76C85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8500" y="1316635"/>
            <a:ext cx="4852376" cy="4986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6BEB6F-16E7-4C55-8C65-3E063A00A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0264"/>
            <a:ext cx="7048500" cy="2933700"/>
          </a:xfrm>
          <a:prstGeom prst="rect">
            <a:avLst/>
          </a:prstGeom>
        </p:spPr>
      </p:pic>
      <p:sp>
        <p:nvSpPr>
          <p:cNvPr id="8" name="Cloud 7">
            <a:extLst>
              <a:ext uri="{FF2B5EF4-FFF2-40B4-BE49-F238E27FC236}">
                <a16:creationId xmlns:a16="http://schemas.microsoft.com/office/drawing/2014/main" id="{0DA18677-E407-41B3-BC96-D3786483A21F}"/>
              </a:ext>
            </a:extLst>
          </p:cNvPr>
          <p:cNvSpPr/>
          <p:nvPr/>
        </p:nvSpPr>
        <p:spPr>
          <a:xfrm>
            <a:off x="1434342" y="1316635"/>
            <a:ext cx="1393272" cy="7298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GANs?</a:t>
            </a:r>
          </a:p>
        </p:txBody>
      </p:sp>
    </p:spTree>
    <p:extLst>
      <p:ext uri="{BB962C8B-B14F-4D97-AF65-F5344CB8AC3E}">
        <p14:creationId xmlns:p14="http://schemas.microsoft.com/office/powerpoint/2010/main" val="4138236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Regularization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4687898" cy="4985726"/>
          </a:xfrm>
        </p:spPr>
        <p:txBody>
          <a:bodyPr/>
          <a:lstStyle/>
          <a:p>
            <a:r>
              <a:rPr lang="en-US" dirty="0"/>
              <a:t>What is Regularization?</a:t>
            </a:r>
            <a:endParaRPr lang="en-US" b="1" dirty="0"/>
          </a:p>
          <a:p>
            <a:r>
              <a:rPr lang="en-US" dirty="0"/>
              <a:t>How does Regularization help reduce Overfitting?</a:t>
            </a:r>
          </a:p>
          <a:p>
            <a:r>
              <a:rPr lang="en-US" dirty="0"/>
              <a:t>Different Regularization techniques in Deep Learning</a:t>
            </a:r>
          </a:p>
          <a:p>
            <a:pPr lvl="1"/>
            <a:r>
              <a:rPr lang="en-US" i="1" dirty="0"/>
              <a:t>L2 and L1 regularization</a:t>
            </a:r>
          </a:p>
          <a:p>
            <a:pPr lvl="1"/>
            <a:r>
              <a:rPr lang="en-US" i="1" dirty="0"/>
              <a:t>Dropout</a:t>
            </a:r>
          </a:p>
          <a:p>
            <a:pPr lvl="1"/>
            <a:r>
              <a:rPr lang="en-US" i="1" dirty="0"/>
              <a:t>Data augmentation</a:t>
            </a:r>
          </a:p>
          <a:p>
            <a:pPr lvl="1"/>
            <a:r>
              <a:rPr lang="en-US" i="1" dirty="0"/>
              <a:t>Early stopping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B704C4-BB24-4B29-9E87-AED74C396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926" y="1302679"/>
            <a:ext cx="3630072" cy="15914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3444A0-92D4-42F9-A610-AA3D926C0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664" y="1397405"/>
            <a:ext cx="2085975" cy="156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BE7D1D-EFE4-483F-9443-5545F3292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564" y="4781114"/>
            <a:ext cx="2124075" cy="160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100B02-E3D0-4CE7-AEA7-24F6A944C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851" y="3163856"/>
            <a:ext cx="2133600" cy="1657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408E13-47E7-4CD0-9301-189DC88D2A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8624" y="4781114"/>
            <a:ext cx="3449098" cy="1511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C39C37-A102-47C3-BD1D-58C156B5A4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3614" y="2975640"/>
            <a:ext cx="1640520" cy="1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70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Regularization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6C4936FC-FB7D-4683-BD24-BAE7DCAA39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8558" y="1778167"/>
            <a:ext cx="5596855" cy="14530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DB060C-31D9-4C53-BFCD-46811819C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747" y="1861788"/>
            <a:ext cx="2914650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9F011E-4789-402E-8FE9-A33DDAB71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747" y="2504682"/>
            <a:ext cx="2895600" cy="4286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D19846-895D-4485-A1CF-BB1861F94D61}"/>
              </a:ext>
            </a:extLst>
          </p:cNvPr>
          <p:cNvSpPr/>
          <p:nvPr/>
        </p:nvSpPr>
        <p:spPr>
          <a:xfrm>
            <a:off x="1383747" y="1367406"/>
            <a:ext cx="2895600" cy="31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L2 &amp; L1 regularization</a:t>
            </a:r>
            <a:endParaRPr lang="en-US" b="1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70C914E-E7C3-4370-BB5F-C8840A9BEC21}"/>
              </a:ext>
            </a:extLst>
          </p:cNvPr>
          <p:cNvSpPr/>
          <p:nvPr/>
        </p:nvSpPr>
        <p:spPr>
          <a:xfrm>
            <a:off x="771787" y="1861788"/>
            <a:ext cx="611960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L2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3410F13D-11FB-4F48-B2BE-CEDD1285D81C}"/>
              </a:ext>
            </a:extLst>
          </p:cNvPr>
          <p:cNvSpPr/>
          <p:nvPr/>
        </p:nvSpPr>
        <p:spPr>
          <a:xfrm>
            <a:off x="771787" y="2412971"/>
            <a:ext cx="611960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A3DAC8-17C8-4067-A32F-E123E3B937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4947" y="3960365"/>
            <a:ext cx="1873583" cy="162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1B5062-582A-4822-87C0-8B4D64002F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1665" y="3995624"/>
            <a:ext cx="1895954" cy="16330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6C88404-D7EE-4222-A15E-2A8CB8ECE086}"/>
              </a:ext>
            </a:extLst>
          </p:cNvPr>
          <p:cNvSpPr/>
          <p:nvPr/>
        </p:nvSpPr>
        <p:spPr>
          <a:xfrm>
            <a:off x="1393272" y="3394961"/>
            <a:ext cx="2895600" cy="31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Dropout regularization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8C7364-AC43-4CFD-A784-8F9C2525919C}"/>
              </a:ext>
            </a:extLst>
          </p:cNvPr>
          <p:cNvSpPr/>
          <p:nvPr/>
        </p:nvSpPr>
        <p:spPr>
          <a:xfrm>
            <a:off x="5680046" y="1367406"/>
            <a:ext cx="2895600" cy="31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Augmentation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AD61E-38A6-48C7-BB01-526010B8FCAF}"/>
              </a:ext>
            </a:extLst>
          </p:cNvPr>
          <p:cNvSpPr/>
          <p:nvPr/>
        </p:nvSpPr>
        <p:spPr>
          <a:xfrm>
            <a:off x="5680046" y="3394960"/>
            <a:ext cx="2895600" cy="31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Early stop</a:t>
            </a:r>
            <a:endParaRPr lang="en-US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99AD2CC-2C2B-44EA-B322-7B59619F42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6220" y="3994296"/>
            <a:ext cx="3256326" cy="219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27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Network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4631422" cy="4985726"/>
          </a:xfrm>
        </p:spPr>
        <p:txBody>
          <a:bodyPr/>
          <a:lstStyle/>
          <a:p>
            <a:r>
              <a:rPr lang="en-US" b="1" dirty="0"/>
              <a:t>Mini-batch gradient descent</a:t>
            </a:r>
          </a:p>
          <a:p>
            <a:r>
              <a:rPr lang="en-US" dirty="0"/>
              <a:t>What is Mini-batch gradient descent?</a:t>
            </a:r>
          </a:p>
          <a:p>
            <a:r>
              <a:rPr lang="en-US" dirty="0"/>
              <a:t>How to choose your mini-batch size?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4CE51D-6F3C-411E-B053-68E6E8BB1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478" y="3589496"/>
            <a:ext cx="6078785" cy="2529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52F95C-D069-45EA-AD4F-52A253CF4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086" y="1882313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95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Network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91237"/>
            <a:ext cx="10515599" cy="4985726"/>
          </a:xfrm>
        </p:spPr>
        <p:txBody>
          <a:bodyPr/>
          <a:lstStyle/>
          <a:p>
            <a:r>
              <a:rPr lang="en-US" b="1" dirty="0"/>
              <a:t>Exponentially weighted averages</a:t>
            </a:r>
          </a:p>
          <a:p>
            <a:r>
              <a:rPr lang="en-US" dirty="0"/>
              <a:t>Why?</a:t>
            </a:r>
          </a:p>
          <a:p>
            <a:r>
              <a:rPr lang="en-US" dirty="0"/>
              <a:t>Which applications?</a:t>
            </a:r>
          </a:p>
          <a:p>
            <a:r>
              <a:rPr lang="en-US" dirty="0"/>
              <a:t>How to choose </a:t>
            </a:r>
            <a:r>
              <a:rPr lang="en-US" i="1" dirty="0"/>
              <a:t>beta</a:t>
            </a:r>
            <a:r>
              <a:rPr lang="en-US" dirty="0"/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B47122-0329-46EC-A22B-80ABA27C6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796" y="1306433"/>
            <a:ext cx="3867150" cy="2333625"/>
          </a:xfrm>
          <a:prstGeom prst="rect">
            <a:avLst/>
          </a:prstGeom>
        </p:spPr>
      </p:pic>
      <p:pic>
        <p:nvPicPr>
          <p:cNvPr id="1030" name="Picture 6" descr="https://upload-images.jianshu.io/upload_images/1667471-f9e70b57daae0359.png?imageMogr2/auto-orient/">
            <a:extLst>
              <a:ext uri="{FF2B5EF4-FFF2-40B4-BE49-F238E27FC236}">
                <a16:creationId xmlns:a16="http://schemas.microsoft.com/office/drawing/2014/main" id="{3B72B0F4-B205-4B68-8DE6-87C9A903B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96" y="4361838"/>
            <a:ext cx="683895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954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Network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91237"/>
            <a:ext cx="10515599" cy="4985726"/>
          </a:xfrm>
        </p:spPr>
        <p:txBody>
          <a:bodyPr/>
          <a:lstStyle/>
          <a:p>
            <a:r>
              <a:rPr lang="en-US" b="1" dirty="0"/>
              <a:t>Gradient descent (GD) with Momentum</a:t>
            </a:r>
          </a:p>
          <a:p>
            <a:r>
              <a:rPr lang="en-US" dirty="0"/>
              <a:t>How does it work?</a:t>
            </a:r>
          </a:p>
          <a:p>
            <a:r>
              <a:rPr lang="en-US" dirty="0"/>
              <a:t>How to implement?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E00446-D7C9-42A4-92CF-0B1FB1C43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961" y="2559354"/>
            <a:ext cx="6152283" cy="3388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D0C170-4EFE-4BF3-9628-DBEE85DFC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75" y="2991957"/>
            <a:ext cx="5211431" cy="215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08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Network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91237"/>
            <a:ext cx="4757258" cy="4985726"/>
          </a:xfrm>
        </p:spPr>
        <p:txBody>
          <a:bodyPr/>
          <a:lstStyle/>
          <a:p>
            <a:r>
              <a:rPr lang="en-US" b="1" dirty="0" err="1"/>
              <a:t>RMSprop</a:t>
            </a:r>
            <a:r>
              <a:rPr lang="en-US" b="1" dirty="0"/>
              <a:t> (root mean square prop)</a:t>
            </a:r>
            <a:r>
              <a:rPr lang="en-US" dirty="0"/>
              <a:t> </a:t>
            </a:r>
          </a:p>
          <a:p>
            <a:r>
              <a:rPr lang="en-US" dirty="0"/>
              <a:t>GD vs </a:t>
            </a:r>
            <a:r>
              <a:rPr lang="en-US" dirty="0" err="1"/>
              <a:t>RMSprop</a:t>
            </a:r>
            <a:r>
              <a:rPr lang="en-US" dirty="0"/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F9FA38-0A49-4BEC-9FA3-82B5964A2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374" y="2646290"/>
            <a:ext cx="4420083" cy="3276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296345-C4EA-44F0-B58F-D9746B860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103" y="2646290"/>
            <a:ext cx="6071095" cy="226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38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Network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191237"/>
            <a:ext cx="5092819" cy="4985726"/>
          </a:xfrm>
        </p:spPr>
        <p:txBody>
          <a:bodyPr/>
          <a:lstStyle/>
          <a:p>
            <a:r>
              <a:rPr lang="en-US" b="1" dirty="0"/>
              <a:t>Adam</a:t>
            </a:r>
            <a:r>
              <a:rPr lang="en-US" dirty="0"/>
              <a:t> or </a:t>
            </a:r>
            <a:r>
              <a:rPr lang="en-US" b="1" dirty="0"/>
              <a:t>Adaptive Moment Optimization</a:t>
            </a:r>
          </a:p>
          <a:p>
            <a:r>
              <a:rPr lang="en-US" dirty="0"/>
              <a:t>Adam?=</a:t>
            </a:r>
            <a:r>
              <a:rPr lang="en-US" dirty="0" err="1"/>
              <a:t>Momentum+RMSprop</a:t>
            </a:r>
            <a:endParaRPr lang="en-US" dirty="0"/>
          </a:p>
          <a:p>
            <a:r>
              <a:rPr lang="en-US" dirty="0"/>
              <a:t>How to use?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6413AC-CC11-45D9-9033-F49F63C81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896" y="1546065"/>
            <a:ext cx="4698009" cy="4276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F65A17-8EC1-4F7D-AC9F-52A6C828C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31" y="3224736"/>
            <a:ext cx="52292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13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1BFA-845A-425B-AB2F-DB355D3D8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C61DA-47B8-4B23-AB16-466C8F862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Hyperparameters overview</a:t>
            </a:r>
          </a:p>
          <a:p>
            <a:r>
              <a:rPr lang="en-US" dirty="0"/>
              <a:t>Activation function</a:t>
            </a:r>
          </a:p>
          <a:p>
            <a:r>
              <a:rPr lang="en-US" dirty="0"/>
              <a:t>Loss function</a:t>
            </a:r>
          </a:p>
          <a:p>
            <a:r>
              <a:rPr lang="en-US" dirty="0"/>
              <a:t>Regularization</a:t>
            </a:r>
          </a:p>
          <a:p>
            <a:r>
              <a:rPr lang="en-US" dirty="0"/>
              <a:t>Network Optimization</a:t>
            </a:r>
          </a:p>
          <a:p>
            <a:r>
              <a:rPr lang="en-US" dirty="0"/>
              <a:t>Appendices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06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Appendices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5257800" cy="4985726"/>
          </a:xfrm>
        </p:spPr>
        <p:txBody>
          <a:bodyPr/>
          <a:lstStyle/>
          <a:p>
            <a:r>
              <a:rPr lang="en-US" dirty="0"/>
              <a:t>Deep learning object detection evaluation metrics?</a:t>
            </a:r>
          </a:p>
          <a:p>
            <a:r>
              <a:rPr lang="en-US" dirty="0"/>
              <a:t>What is </a:t>
            </a:r>
            <a:r>
              <a:rPr lang="en-US" dirty="0" err="1"/>
              <a:t>IoU</a:t>
            </a:r>
            <a:r>
              <a:rPr lang="en-US" dirty="0"/>
              <a:t> and </a:t>
            </a:r>
            <a:r>
              <a:rPr lang="en-US" dirty="0" err="1"/>
              <a:t>mAP</a:t>
            </a:r>
            <a:r>
              <a:rPr lang="en-US" dirty="0"/>
              <a:t>?</a:t>
            </a:r>
          </a:p>
          <a:p>
            <a:r>
              <a:rPr lang="en-US" dirty="0" err="1"/>
              <a:t>IoU</a:t>
            </a:r>
            <a:r>
              <a:rPr lang="en-US" dirty="0"/>
              <a:t>=J’s Index ?</a:t>
            </a:r>
          </a:p>
          <a:p>
            <a:r>
              <a:rPr lang="en-US" dirty="0"/>
              <a:t>How to calculate these parameter?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E124E8-E8AF-4987-A85D-0BDFF94E9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811" y="1728242"/>
            <a:ext cx="7111539" cy="35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09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Appendices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E127FEE-DFFC-4156-A0A5-6887B1D5FB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87173"/>
            <a:ext cx="3107609" cy="12177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18E4A8-9F50-49EC-ADD7-756220069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733" y="2135053"/>
            <a:ext cx="5599990" cy="27263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F6F8F8-67BA-4EE1-BD2E-1E413AE0C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733" y="1382578"/>
            <a:ext cx="2800350" cy="752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358C74-96AB-4DAC-B403-A97BC7ED2C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200435"/>
            <a:ext cx="3210613" cy="1652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07AD9B-D655-4756-B112-CB1C563E1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3506" y="1200435"/>
            <a:ext cx="1409700" cy="609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D2DAC0-4265-4A1C-A6A7-5B2B097053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243" y="4472380"/>
            <a:ext cx="3438525" cy="4667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AE7E78-21BE-4341-BDC1-F3138C00C5D1}"/>
              </a:ext>
            </a:extLst>
          </p:cNvPr>
          <p:cNvSpPr/>
          <p:nvPr/>
        </p:nvSpPr>
        <p:spPr>
          <a:xfrm>
            <a:off x="2392004" y="3498209"/>
            <a:ext cx="1223651" cy="2572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PascalVOC2008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B03557-ED01-4588-BF3B-49FCEA150411}"/>
              </a:ext>
            </a:extLst>
          </p:cNvPr>
          <p:cNvSpPr/>
          <p:nvPr/>
        </p:nvSpPr>
        <p:spPr>
          <a:xfrm>
            <a:off x="838200" y="930041"/>
            <a:ext cx="1223651" cy="2572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Standard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AFCDD289-B38F-4941-8ED9-B7466C5CDEEA}"/>
              </a:ext>
            </a:extLst>
          </p:cNvPr>
          <p:cNvSpPr/>
          <p:nvPr/>
        </p:nvSpPr>
        <p:spPr>
          <a:xfrm>
            <a:off x="4439111" y="2487130"/>
            <a:ext cx="1853387" cy="110734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Detection evaluation metrics</a:t>
            </a:r>
          </a:p>
        </p:txBody>
      </p:sp>
    </p:spTree>
    <p:extLst>
      <p:ext uri="{BB962C8B-B14F-4D97-AF65-F5344CB8AC3E}">
        <p14:creationId xmlns:p14="http://schemas.microsoft.com/office/powerpoint/2010/main" val="424031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Hyperparameters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Rectangle: Top Corners One Rounded and One Snipped 12">
            <a:extLst>
              <a:ext uri="{FF2B5EF4-FFF2-40B4-BE49-F238E27FC236}">
                <a16:creationId xmlns:a16="http://schemas.microsoft.com/office/drawing/2014/main" id="{185F007A-B0DF-4C7F-B728-38379EC5D3F7}"/>
              </a:ext>
            </a:extLst>
          </p:cNvPr>
          <p:cNvSpPr/>
          <p:nvPr/>
        </p:nvSpPr>
        <p:spPr>
          <a:xfrm>
            <a:off x="3993159" y="2424419"/>
            <a:ext cx="1610686" cy="550624"/>
          </a:xfrm>
          <a:prstGeom prst="snip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Loss function</a:t>
            </a:r>
          </a:p>
        </p:txBody>
      </p:sp>
      <p:sp>
        <p:nvSpPr>
          <p:cNvPr id="14" name="Rectangle: Top Corners One Rounded and One Snipped 13">
            <a:extLst>
              <a:ext uri="{FF2B5EF4-FFF2-40B4-BE49-F238E27FC236}">
                <a16:creationId xmlns:a16="http://schemas.microsoft.com/office/drawing/2014/main" id="{55FE8DD0-DEC2-46FE-BAC8-BD06C8CCF3A2}"/>
              </a:ext>
            </a:extLst>
          </p:cNvPr>
          <p:cNvSpPr/>
          <p:nvPr/>
        </p:nvSpPr>
        <p:spPr>
          <a:xfrm>
            <a:off x="2751588" y="3249582"/>
            <a:ext cx="1610686" cy="550624"/>
          </a:xfrm>
          <a:prstGeom prst="snip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Activation</a:t>
            </a: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604D7222-8AC3-481D-9F40-89D8C1B8ECDF}"/>
              </a:ext>
            </a:extLst>
          </p:cNvPr>
          <p:cNvSpPr/>
          <p:nvPr/>
        </p:nvSpPr>
        <p:spPr>
          <a:xfrm>
            <a:off x="5157830" y="3524894"/>
            <a:ext cx="1384184" cy="74662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</a:t>
            </a:r>
          </a:p>
          <a:p>
            <a:pPr algn="ctr"/>
            <a:r>
              <a:rPr lang="en-US" dirty="0"/>
              <a:t>parameters</a:t>
            </a:r>
          </a:p>
        </p:txBody>
      </p:sp>
      <p:sp>
        <p:nvSpPr>
          <p:cNvPr id="15" name="Rectangle: Top Corners One Rounded and One Snipped 14">
            <a:extLst>
              <a:ext uri="{FF2B5EF4-FFF2-40B4-BE49-F238E27FC236}">
                <a16:creationId xmlns:a16="http://schemas.microsoft.com/office/drawing/2014/main" id="{D876E1C6-5E8F-413E-833D-FFF00D6BE9D0}"/>
              </a:ext>
            </a:extLst>
          </p:cNvPr>
          <p:cNvSpPr/>
          <p:nvPr/>
        </p:nvSpPr>
        <p:spPr>
          <a:xfrm>
            <a:off x="2751588" y="4221571"/>
            <a:ext cx="1610686" cy="550624"/>
          </a:xfrm>
          <a:prstGeom prst="snip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Iterations</a:t>
            </a:r>
          </a:p>
        </p:txBody>
      </p:sp>
      <p:sp>
        <p:nvSpPr>
          <p:cNvPr id="16" name="Rectangle: Top Corners One Rounded and One Snipped 15">
            <a:extLst>
              <a:ext uri="{FF2B5EF4-FFF2-40B4-BE49-F238E27FC236}">
                <a16:creationId xmlns:a16="http://schemas.microsoft.com/office/drawing/2014/main" id="{EBD3F96B-A27E-4CD0-AB31-BB8C774BC991}"/>
              </a:ext>
            </a:extLst>
          </p:cNvPr>
          <p:cNvSpPr/>
          <p:nvPr/>
        </p:nvSpPr>
        <p:spPr>
          <a:xfrm>
            <a:off x="3967991" y="5144000"/>
            <a:ext cx="1610686" cy="550624"/>
          </a:xfrm>
          <a:prstGeom prst="snip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Learning rate</a:t>
            </a:r>
          </a:p>
        </p:txBody>
      </p:sp>
      <p:sp>
        <p:nvSpPr>
          <p:cNvPr id="17" name="Rectangle: Top Corners One Rounded and One Snipped 16">
            <a:extLst>
              <a:ext uri="{FF2B5EF4-FFF2-40B4-BE49-F238E27FC236}">
                <a16:creationId xmlns:a16="http://schemas.microsoft.com/office/drawing/2014/main" id="{BCF62CFA-C333-4DB4-BB74-2BBF418310D2}"/>
              </a:ext>
            </a:extLst>
          </p:cNvPr>
          <p:cNvSpPr/>
          <p:nvPr/>
        </p:nvSpPr>
        <p:spPr>
          <a:xfrm>
            <a:off x="6096000" y="2424419"/>
            <a:ext cx="1610686" cy="550624"/>
          </a:xfrm>
          <a:prstGeom prst="snip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Optimization</a:t>
            </a:r>
          </a:p>
        </p:txBody>
      </p:sp>
      <p:sp>
        <p:nvSpPr>
          <p:cNvPr id="21" name="Rectangle: Top Corners One Rounded and One Snipped 20">
            <a:extLst>
              <a:ext uri="{FF2B5EF4-FFF2-40B4-BE49-F238E27FC236}">
                <a16:creationId xmlns:a16="http://schemas.microsoft.com/office/drawing/2014/main" id="{9ED5EDC5-477F-40D6-BF22-D2CFC2B216D9}"/>
              </a:ext>
            </a:extLst>
          </p:cNvPr>
          <p:cNvSpPr/>
          <p:nvPr/>
        </p:nvSpPr>
        <p:spPr>
          <a:xfrm>
            <a:off x="7354349" y="3249582"/>
            <a:ext cx="1610686" cy="550624"/>
          </a:xfrm>
          <a:prstGeom prst="snip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Mini batch</a:t>
            </a:r>
          </a:p>
        </p:txBody>
      </p:sp>
      <p:sp>
        <p:nvSpPr>
          <p:cNvPr id="22" name="Rectangle: Top Corners One Rounded and One Snipped 21">
            <a:extLst>
              <a:ext uri="{FF2B5EF4-FFF2-40B4-BE49-F238E27FC236}">
                <a16:creationId xmlns:a16="http://schemas.microsoft.com/office/drawing/2014/main" id="{601F7FEF-72FF-4729-B922-8676AB32EAAD}"/>
              </a:ext>
            </a:extLst>
          </p:cNvPr>
          <p:cNvSpPr/>
          <p:nvPr/>
        </p:nvSpPr>
        <p:spPr>
          <a:xfrm>
            <a:off x="7354349" y="4198312"/>
            <a:ext cx="1610686" cy="550624"/>
          </a:xfrm>
          <a:prstGeom prst="snip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Momentum</a:t>
            </a:r>
          </a:p>
        </p:txBody>
      </p:sp>
      <p:sp>
        <p:nvSpPr>
          <p:cNvPr id="23" name="Rectangle: Top Corners One Rounded and One Snipped 22">
            <a:extLst>
              <a:ext uri="{FF2B5EF4-FFF2-40B4-BE49-F238E27FC236}">
                <a16:creationId xmlns:a16="http://schemas.microsoft.com/office/drawing/2014/main" id="{A44BB619-1207-47CB-8EFE-7933EC8A4326}"/>
              </a:ext>
            </a:extLst>
          </p:cNvPr>
          <p:cNvSpPr/>
          <p:nvPr/>
        </p:nvSpPr>
        <p:spPr>
          <a:xfrm>
            <a:off x="6096000" y="5144000"/>
            <a:ext cx="1610686" cy="550624"/>
          </a:xfrm>
          <a:prstGeom prst="snip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Regularization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F43C5ED-04EF-416A-BD46-CBF9E1464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52" y="2862675"/>
            <a:ext cx="1784583" cy="113265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1EADE98-E2B9-47DF-8F4B-8D6DF0592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287" y="1133813"/>
            <a:ext cx="1610685" cy="123394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63EE001-B248-409F-B44A-5545D96B6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1658" y="1024835"/>
            <a:ext cx="2497170" cy="1424442"/>
          </a:xfrm>
          <a:prstGeom prst="rect">
            <a:avLst/>
          </a:prstGeom>
        </p:spPr>
      </p:pic>
      <p:sp>
        <p:nvSpPr>
          <p:cNvPr id="29" name="Arrow: Right 28">
            <a:extLst>
              <a:ext uri="{FF2B5EF4-FFF2-40B4-BE49-F238E27FC236}">
                <a16:creationId xmlns:a16="http://schemas.microsoft.com/office/drawing/2014/main" id="{D2B2BD78-9F07-4868-9727-CDA33ED9FE4E}"/>
              </a:ext>
            </a:extLst>
          </p:cNvPr>
          <p:cNvSpPr/>
          <p:nvPr/>
        </p:nvSpPr>
        <p:spPr>
          <a:xfrm rot="12463370">
            <a:off x="3535674" y="2148958"/>
            <a:ext cx="444617" cy="364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19DB2C67-71E6-4835-9CC7-60B465176E60}"/>
              </a:ext>
            </a:extLst>
          </p:cNvPr>
          <p:cNvSpPr/>
          <p:nvPr/>
        </p:nvSpPr>
        <p:spPr>
          <a:xfrm rot="10800000">
            <a:off x="2260323" y="3450169"/>
            <a:ext cx="444617" cy="364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325E2325-E0F6-484A-915D-9CC16825DFD6}"/>
              </a:ext>
            </a:extLst>
          </p:cNvPr>
          <p:cNvSpPr/>
          <p:nvPr/>
        </p:nvSpPr>
        <p:spPr>
          <a:xfrm rot="20262043">
            <a:off x="7804179" y="2185408"/>
            <a:ext cx="444617" cy="364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Striped Right 34">
            <a:extLst>
              <a:ext uri="{FF2B5EF4-FFF2-40B4-BE49-F238E27FC236}">
                <a16:creationId xmlns:a16="http://schemas.microsoft.com/office/drawing/2014/main" id="{6264271F-9966-4110-82CF-2834B121F783}"/>
              </a:ext>
            </a:extLst>
          </p:cNvPr>
          <p:cNvSpPr/>
          <p:nvPr/>
        </p:nvSpPr>
        <p:spPr>
          <a:xfrm rot="5400000">
            <a:off x="5648935" y="4286775"/>
            <a:ext cx="394283" cy="74662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36" name="Arrow: Striped Right 35">
            <a:extLst>
              <a:ext uri="{FF2B5EF4-FFF2-40B4-BE49-F238E27FC236}">
                <a16:creationId xmlns:a16="http://schemas.microsoft.com/office/drawing/2014/main" id="{A3EBC94F-BFC9-46E2-A022-C49EACF7DA3A}"/>
              </a:ext>
            </a:extLst>
          </p:cNvPr>
          <p:cNvSpPr/>
          <p:nvPr/>
        </p:nvSpPr>
        <p:spPr>
          <a:xfrm rot="16200000">
            <a:off x="5648934" y="2830713"/>
            <a:ext cx="394283" cy="74662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37" name="Arrow: Striped Right 36">
            <a:extLst>
              <a:ext uri="{FF2B5EF4-FFF2-40B4-BE49-F238E27FC236}">
                <a16:creationId xmlns:a16="http://schemas.microsoft.com/office/drawing/2014/main" id="{8967E08D-5B21-4E87-8A15-528700DA4E26}"/>
              </a:ext>
            </a:extLst>
          </p:cNvPr>
          <p:cNvSpPr/>
          <p:nvPr/>
        </p:nvSpPr>
        <p:spPr>
          <a:xfrm>
            <a:off x="6733210" y="3509647"/>
            <a:ext cx="394283" cy="74662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38" name="Arrow: Striped Right 37">
            <a:extLst>
              <a:ext uri="{FF2B5EF4-FFF2-40B4-BE49-F238E27FC236}">
                <a16:creationId xmlns:a16="http://schemas.microsoft.com/office/drawing/2014/main" id="{38E06022-1245-45D2-AE69-14C97FE3A5D8}"/>
              </a:ext>
            </a:extLst>
          </p:cNvPr>
          <p:cNvSpPr/>
          <p:nvPr/>
        </p:nvSpPr>
        <p:spPr>
          <a:xfrm rot="10800000">
            <a:off x="4542301" y="3504293"/>
            <a:ext cx="394283" cy="74662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89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Activation function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F85BAAC-BAA3-4746-A18B-3032C47AC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36680"/>
            <a:ext cx="10515600" cy="4894228"/>
          </a:xfrm>
        </p:spPr>
      </p:pic>
    </p:spTree>
    <p:extLst>
      <p:ext uri="{BB962C8B-B14F-4D97-AF65-F5344CB8AC3E}">
        <p14:creationId xmlns:p14="http://schemas.microsoft.com/office/powerpoint/2010/main" val="358592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FA8E3F-EDF9-4418-8125-4AD1FC4F63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91237"/>
                <a:ext cx="10515600" cy="4985726"/>
              </a:xfrm>
            </p:spPr>
            <p:txBody>
              <a:bodyPr/>
              <a:lstStyle/>
              <a:p>
                <a:r>
                  <a:rPr lang="en-US" dirty="0"/>
                  <a:t>What loss function?</a:t>
                </a:r>
              </a:p>
              <a:p>
                <a:r>
                  <a:rPr lang="en-US" dirty="0"/>
                  <a:t>How to comprehend understand loss function?</a:t>
                </a:r>
              </a:p>
              <a:p>
                <a:r>
                  <a:rPr lang="en-US" dirty="0"/>
                  <a:t>Which types?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𝑙𝑎𝑏𝑒𝑙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𝑝𝑟𝑒𝑑𝑖𝑐𝑡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FA8E3F-EDF9-4418-8125-4AD1FC4F63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91237"/>
                <a:ext cx="10515600" cy="4985726"/>
              </a:xfrm>
              <a:blipFill>
                <a:blip r:embed="rId2"/>
                <a:stretch>
                  <a:fillRect l="-1043" t="-1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row: Down 3">
            <a:extLst>
              <a:ext uri="{FF2B5EF4-FFF2-40B4-BE49-F238E27FC236}">
                <a16:creationId xmlns:a16="http://schemas.microsoft.com/office/drawing/2014/main" id="{88BC7B42-3700-4B55-A553-6E1B35339283}"/>
              </a:ext>
            </a:extLst>
          </p:cNvPr>
          <p:cNvSpPr/>
          <p:nvPr/>
        </p:nvSpPr>
        <p:spPr>
          <a:xfrm>
            <a:off x="5587068" y="3137483"/>
            <a:ext cx="662730" cy="5285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B043BE6-5699-4FDA-9DAD-44C02E89026E}"/>
              </a:ext>
            </a:extLst>
          </p:cNvPr>
          <p:cNvSpPr/>
          <p:nvPr/>
        </p:nvSpPr>
        <p:spPr>
          <a:xfrm>
            <a:off x="3885501" y="3842158"/>
            <a:ext cx="4420998" cy="5285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 of “label” and “prediction”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72D4BA22-C89F-4BCC-BF19-2AAC46E98149}"/>
              </a:ext>
            </a:extLst>
          </p:cNvPr>
          <p:cNvSpPr/>
          <p:nvPr/>
        </p:nvSpPr>
        <p:spPr>
          <a:xfrm>
            <a:off x="9102052" y="2869035"/>
            <a:ext cx="1451298" cy="1447100"/>
          </a:xfrm>
          <a:prstGeom prst="cloud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How to define?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900141D-D7A0-446C-8A2D-822497A32514}"/>
              </a:ext>
            </a:extLst>
          </p:cNvPr>
          <p:cNvSpPr/>
          <p:nvPr/>
        </p:nvSpPr>
        <p:spPr>
          <a:xfrm>
            <a:off x="2491530" y="5402510"/>
            <a:ext cx="1593909" cy="72564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Time domain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5DCA91C-33A2-49A2-98B2-A920E383BA8C}"/>
              </a:ext>
            </a:extLst>
          </p:cNvPr>
          <p:cNvSpPr/>
          <p:nvPr/>
        </p:nvSpPr>
        <p:spPr>
          <a:xfrm>
            <a:off x="8051392" y="5402509"/>
            <a:ext cx="1593909" cy="72564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Frequency domain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F1B1A9-8679-4AD1-81DC-4B85AB1668FF}"/>
              </a:ext>
            </a:extLst>
          </p:cNvPr>
          <p:cNvSpPr/>
          <p:nvPr/>
        </p:nvSpPr>
        <p:spPr>
          <a:xfrm>
            <a:off x="4387442" y="5418523"/>
            <a:ext cx="1593909" cy="72564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Euclid space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B24559A-4BEB-4926-BA79-061402290836}"/>
              </a:ext>
            </a:extLst>
          </p:cNvPr>
          <p:cNvSpPr/>
          <p:nvPr/>
        </p:nvSpPr>
        <p:spPr>
          <a:xfrm>
            <a:off x="6219417" y="5401743"/>
            <a:ext cx="1593909" cy="72564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Angular space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112F744-EDFF-4990-A12E-0275AE8C2F83}"/>
              </a:ext>
            </a:extLst>
          </p:cNvPr>
          <p:cNvSpPr/>
          <p:nvPr/>
        </p:nvSpPr>
        <p:spPr>
          <a:xfrm>
            <a:off x="5587068" y="4747403"/>
            <a:ext cx="662730" cy="5285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Left 14">
            <a:extLst>
              <a:ext uri="{FF2B5EF4-FFF2-40B4-BE49-F238E27FC236}">
                <a16:creationId xmlns:a16="http://schemas.microsoft.com/office/drawing/2014/main" id="{7892AC62-3A4D-473D-828E-29FE75407AA6}"/>
              </a:ext>
            </a:extLst>
          </p:cNvPr>
          <p:cNvSpPr/>
          <p:nvPr/>
        </p:nvSpPr>
        <p:spPr>
          <a:xfrm>
            <a:off x="3036814" y="3842158"/>
            <a:ext cx="503339" cy="5285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808ABC7-6D28-4FFE-97B5-A4FDBFEC3223}"/>
                  </a:ext>
                </a:extLst>
              </p:cNvPr>
              <p:cNvSpPr/>
              <p:nvPr/>
            </p:nvSpPr>
            <p:spPr>
              <a:xfrm>
                <a:off x="553673" y="3066383"/>
                <a:ext cx="2164360" cy="64994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Univariate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808ABC7-6D28-4FFE-97B5-A4FDBFEC32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73" y="3066383"/>
                <a:ext cx="2164360" cy="649942"/>
              </a:xfrm>
              <a:prstGeom prst="rect">
                <a:avLst/>
              </a:prstGeom>
              <a:blipFill>
                <a:blip r:embed="rId3"/>
                <a:stretch>
                  <a:fillRect t="-3670" b="-5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91DF95C-5CA5-4566-A22A-6529FBD1CEE7}"/>
                  </a:ext>
                </a:extLst>
              </p:cNvPr>
              <p:cNvSpPr/>
              <p:nvPr/>
            </p:nvSpPr>
            <p:spPr>
              <a:xfrm>
                <a:off x="553673" y="3804614"/>
                <a:ext cx="2164360" cy="64994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Bivariate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91DF95C-5CA5-4566-A22A-6529FBD1CE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73" y="3804614"/>
                <a:ext cx="2164360" cy="649942"/>
              </a:xfrm>
              <a:prstGeom prst="rect">
                <a:avLst/>
              </a:prstGeom>
              <a:blipFill>
                <a:blip r:embed="rId4"/>
                <a:stretch>
                  <a:fillRect t="-3670" b="-5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C54072-A5F6-4644-93CE-AF49D3388217}"/>
                  </a:ext>
                </a:extLst>
              </p:cNvPr>
              <p:cNvSpPr/>
              <p:nvPr/>
            </p:nvSpPr>
            <p:spPr>
              <a:xfrm>
                <a:off x="553673" y="4538651"/>
                <a:ext cx="2164360" cy="649942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Tri-variate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7C54072-A5F6-4644-93CE-AF49D33882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73" y="4538651"/>
                <a:ext cx="2164360" cy="649942"/>
              </a:xfrm>
              <a:prstGeom prst="rect">
                <a:avLst/>
              </a:prstGeom>
              <a:blipFill>
                <a:blip r:embed="rId5"/>
                <a:stretch>
                  <a:fillRect t="-3704" b="-6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9643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/>
              <a:t>Regression Loss Functions</a:t>
            </a:r>
          </a:p>
          <a:p>
            <a:pPr lvl="1" fontAlgn="base"/>
            <a:r>
              <a:rPr lang="en-US" dirty="0"/>
              <a:t>Mean Squared Error Loss (MSE, Least square errors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L2)</a:t>
            </a:r>
          </a:p>
          <a:p>
            <a:pPr lvl="1" fontAlgn="base"/>
            <a:r>
              <a:rPr lang="en-US" dirty="0"/>
              <a:t>Mean Squared Logarithmic Error Loss (MLE)</a:t>
            </a:r>
          </a:p>
          <a:p>
            <a:pPr lvl="1" fontAlgn="base"/>
            <a:r>
              <a:rPr lang="en-US" dirty="0"/>
              <a:t>Mean Absolute Error Loss (MAE, Least absolute deviations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L1)</a:t>
            </a:r>
          </a:p>
          <a:p>
            <a:pPr lvl="1" fontAlgn="base"/>
            <a:r>
              <a:rPr lang="en-US" dirty="0"/>
              <a:t>Perceptual loss (PL)</a:t>
            </a:r>
          </a:p>
          <a:p>
            <a:pPr fontAlgn="base"/>
            <a:r>
              <a:rPr lang="en-US" dirty="0"/>
              <a:t>Binary Classification Loss Functions</a:t>
            </a:r>
          </a:p>
          <a:p>
            <a:pPr lvl="1" fontAlgn="base"/>
            <a:r>
              <a:rPr lang="en-US" dirty="0"/>
              <a:t>Binary Cross-Entropy</a:t>
            </a:r>
          </a:p>
          <a:p>
            <a:pPr lvl="1" fontAlgn="base"/>
            <a:r>
              <a:rPr lang="en-US" dirty="0"/>
              <a:t>Hinge Loss (HL)</a:t>
            </a:r>
          </a:p>
          <a:p>
            <a:pPr lvl="1" fontAlgn="base"/>
            <a:r>
              <a:rPr lang="en-US" dirty="0"/>
              <a:t>Squared Hinge Loss (SHL)</a:t>
            </a:r>
          </a:p>
          <a:p>
            <a:pPr fontAlgn="base"/>
            <a:r>
              <a:rPr lang="en-US" dirty="0"/>
              <a:t>Multi-Class Classification Loss Functions</a:t>
            </a:r>
          </a:p>
          <a:p>
            <a:pPr lvl="1" fontAlgn="base"/>
            <a:r>
              <a:rPr lang="en-US" dirty="0"/>
              <a:t>Multi-Class Cross-Entropy Loss</a:t>
            </a:r>
          </a:p>
          <a:p>
            <a:pPr lvl="1" fontAlgn="base"/>
            <a:r>
              <a:rPr lang="en-US" dirty="0"/>
              <a:t>Sparse Multiclass Cross-Entropy Loss</a:t>
            </a:r>
          </a:p>
          <a:p>
            <a:pPr lvl="1" fontAlgn="base"/>
            <a:r>
              <a:rPr lang="en-US" dirty="0" err="1"/>
              <a:t>Kullback</a:t>
            </a:r>
            <a:r>
              <a:rPr lang="en-US" dirty="0"/>
              <a:t> </a:t>
            </a:r>
            <a:r>
              <a:rPr lang="en-US" dirty="0" err="1"/>
              <a:t>Leibler</a:t>
            </a:r>
            <a:r>
              <a:rPr lang="en-US" dirty="0"/>
              <a:t> Divergence Loss</a:t>
            </a:r>
          </a:p>
        </p:txBody>
      </p:sp>
    </p:spTree>
    <p:extLst>
      <p:ext uri="{BB962C8B-B14F-4D97-AF65-F5344CB8AC3E}">
        <p14:creationId xmlns:p14="http://schemas.microsoft.com/office/powerpoint/2010/main" val="2754775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function-Regression Loss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806B8CB-09AD-439A-A660-A5D8BF30CFDB}"/>
                  </a:ext>
                </a:extLst>
              </p:cNvPr>
              <p:cNvSpPr/>
              <p:nvPr/>
            </p:nvSpPr>
            <p:spPr>
              <a:xfrm>
                <a:off x="2550256" y="1377127"/>
                <a:ext cx="3431096" cy="9982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806B8CB-09AD-439A-A660-A5D8BF30CF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256" y="1377127"/>
                <a:ext cx="3431096" cy="9982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0E9AA88-5D8E-40D4-A572-BA70A8A94576}"/>
                  </a:ext>
                </a:extLst>
              </p:cNvPr>
              <p:cNvSpPr/>
              <p:nvPr/>
            </p:nvSpPr>
            <p:spPr>
              <a:xfrm>
                <a:off x="2550255" y="2561307"/>
                <a:ext cx="3431096" cy="9982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0E9AA88-5D8E-40D4-A572-BA70A8A945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255" y="2561307"/>
                <a:ext cx="3431096" cy="9982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55C9541-1C91-4284-AFA3-8AC6A9A18C46}"/>
                  </a:ext>
                </a:extLst>
              </p:cNvPr>
              <p:cNvSpPr/>
              <p:nvPr/>
            </p:nvSpPr>
            <p:spPr>
              <a:xfrm>
                <a:off x="2550254" y="3809071"/>
                <a:ext cx="3431096" cy="9982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e>
                                      </m:d>
                                    </m:e>
                                  </m:fun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⁡(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+1)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55C9541-1C91-4284-AFA3-8AC6A9A18C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254" y="3809071"/>
                <a:ext cx="3431096" cy="9982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20DD0E-B3BC-4360-9B13-133924FA58F5}"/>
                  </a:ext>
                </a:extLst>
              </p:cNvPr>
              <p:cNvSpPr/>
              <p:nvPr/>
            </p:nvSpPr>
            <p:spPr>
              <a:xfrm>
                <a:off x="2550254" y="4993017"/>
                <a:ext cx="3431096" cy="9982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D20DD0E-B3BC-4360-9B13-133924FA58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254" y="4993017"/>
                <a:ext cx="3431096" cy="9982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DC692F8F-F33A-43EE-ADB8-99CA53BEAC67}"/>
              </a:ext>
            </a:extLst>
          </p:cNvPr>
          <p:cNvSpPr/>
          <p:nvPr/>
        </p:nvSpPr>
        <p:spPr>
          <a:xfrm>
            <a:off x="931177" y="1498767"/>
            <a:ext cx="956344" cy="755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MAE</a:t>
            </a: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08250CF9-496F-4847-9CBC-FDA355C20303}"/>
              </a:ext>
            </a:extLst>
          </p:cNvPr>
          <p:cNvSpPr/>
          <p:nvPr/>
        </p:nvSpPr>
        <p:spPr>
          <a:xfrm>
            <a:off x="931177" y="2682947"/>
            <a:ext cx="956344" cy="755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MSE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917FE74B-C7BB-40E1-B8F5-25B19B526C20}"/>
              </a:ext>
            </a:extLst>
          </p:cNvPr>
          <p:cNvSpPr/>
          <p:nvPr/>
        </p:nvSpPr>
        <p:spPr>
          <a:xfrm>
            <a:off x="931177" y="3930711"/>
            <a:ext cx="956344" cy="755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MLE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9E7B2738-54FD-4B72-9F6E-84BD21674F08}"/>
              </a:ext>
            </a:extLst>
          </p:cNvPr>
          <p:cNvSpPr/>
          <p:nvPr/>
        </p:nvSpPr>
        <p:spPr>
          <a:xfrm>
            <a:off x="931177" y="5114657"/>
            <a:ext cx="956344" cy="755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2B416B86-33F2-49AB-A0BF-53E53D3FFA89}"/>
              </a:ext>
            </a:extLst>
          </p:cNvPr>
          <p:cNvSpPr/>
          <p:nvPr/>
        </p:nvSpPr>
        <p:spPr>
          <a:xfrm>
            <a:off x="6076426" y="1881797"/>
            <a:ext cx="268448" cy="115768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669D30E-9EF1-415B-8848-EE3B0B46D9B7}"/>
                  </a:ext>
                </a:extLst>
              </p:cNvPr>
              <p:cNvSpPr/>
              <p:nvPr/>
            </p:nvSpPr>
            <p:spPr>
              <a:xfrm>
                <a:off x="6721329" y="1895911"/>
                <a:ext cx="2920415" cy="99829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0.5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&lt;1</m:t>
                              </m:r>
                            </m:e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−0.5 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𝑓𝑜𝑟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𝑒𝑙𝑠𝑒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669D30E-9EF1-415B-8848-EE3B0B46D9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329" y="1895911"/>
                <a:ext cx="2920415" cy="9982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B55D8217-C586-4B5F-BEAA-E25D5C3B7DAA}"/>
              </a:ext>
            </a:extLst>
          </p:cNvPr>
          <p:cNvSpPr/>
          <p:nvPr/>
        </p:nvSpPr>
        <p:spPr>
          <a:xfrm>
            <a:off x="6721329" y="3037947"/>
            <a:ext cx="2920415" cy="521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Huber Loss</a:t>
            </a:r>
          </a:p>
        </p:txBody>
      </p:sp>
      <p:sp>
        <p:nvSpPr>
          <p:cNvPr id="16" name="Scroll: Horizontal 15">
            <a:extLst>
              <a:ext uri="{FF2B5EF4-FFF2-40B4-BE49-F238E27FC236}">
                <a16:creationId xmlns:a16="http://schemas.microsoft.com/office/drawing/2014/main" id="{40E6E424-7021-402D-847A-06FF62D382DB}"/>
              </a:ext>
            </a:extLst>
          </p:cNvPr>
          <p:cNvSpPr/>
          <p:nvPr/>
        </p:nvSpPr>
        <p:spPr>
          <a:xfrm>
            <a:off x="6721329" y="5226341"/>
            <a:ext cx="2920415" cy="76496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Style transfer, SR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8272BDE-853D-498A-B61E-BE77FFF2200A}"/>
              </a:ext>
            </a:extLst>
          </p:cNvPr>
          <p:cNvSpPr/>
          <p:nvPr/>
        </p:nvSpPr>
        <p:spPr>
          <a:xfrm>
            <a:off x="2063692" y="1753299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4069F00-CFED-4243-BEF6-82CA25884264}"/>
              </a:ext>
            </a:extLst>
          </p:cNvPr>
          <p:cNvSpPr/>
          <p:nvPr/>
        </p:nvSpPr>
        <p:spPr>
          <a:xfrm>
            <a:off x="2087464" y="2874361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EA613FE-F714-40D8-ABDC-2C98EDE58037}"/>
              </a:ext>
            </a:extLst>
          </p:cNvPr>
          <p:cNvSpPr/>
          <p:nvPr/>
        </p:nvSpPr>
        <p:spPr>
          <a:xfrm>
            <a:off x="2096380" y="4144629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E4995141-DBE5-4CC8-AE01-1A39835F1ECD}"/>
              </a:ext>
            </a:extLst>
          </p:cNvPr>
          <p:cNvSpPr/>
          <p:nvPr/>
        </p:nvSpPr>
        <p:spPr>
          <a:xfrm>
            <a:off x="2096380" y="5328575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6BF05E5C-8833-4AEF-ADD5-DA57F8132C08}"/>
              </a:ext>
            </a:extLst>
          </p:cNvPr>
          <p:cNvSpPr/>
          <p:nvPr/>
        </p:nvSpPr>
        <p:spPr>
          <a:xfrm>
            <a:off x="6221838" y="5445238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128F005B-0309-408F-AECB-7169EB1256F5}"/>
              </a:ext>
            </a:extLst>
          </p:cNvPr>
          <p:cNvSpPr/>
          <p:nvPr/>
        </p:nvSpPr>
        <p:spPr>
          <a:xfrm>
            <a:off x="6195270" y="3135186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10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function-Binary Classification Loss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Linear SVM used </a:t>
            </a: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CD15C3DF-643B-4930-B7BB-1D1CFD633513}"/>
              </a:ext>
            </a:extLst>
          </p:cNvPr>
          <p:cNvSpPr/>
          <p:nvPr/>
        </p:nvSpPr>
        <p:spPr>
          <a:xfrm>
            <a:off x="931177" y="1498767"/>
            <a:ext cx="956344" cy="755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73D5675-BF2A-4B97-98F6-B082FAA35DF7}"/>
              </a:ext>
            </a:extLst>
          </p:cNvPr>
          <p:cNvSpPr/>
          <p:nvPr/>
        </p:nvSpPr>
        <p:spPr>
          <a:xfrm>
            <a:off x="2063692" y="1753299"/>
            <a:ext cx="276836" cy="327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09FECD-4802-4FC7-8465-A58286DF1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735" y="1531121"/>
            <a:ext cx="3971925" cy="7715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105C1F-48B4-4484-AC90-728408546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182" y="2378148"/>
            <a:ext cx="4095750" cy="304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3117AC4-80E9-4EF0-8567-C8B112B8F044}"/>
              </a:ext>
            </a:extLst>
          </p:cNvPr>
          <p:cNvSpPr/>
          <p:nvPr/>
        </p:nvSpPr>
        <p:spPr>
          <a:xfrm>
            <a:off x="8581938" y="2378148"/>
            <a:ext cx="2541864" cy="22383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Hinge loss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FB07FD-A5E9-460F-938C-A2A688FCA8FD}"/>
              </a:ext>
            </a:extLst>
          </p:cNvPr>
          <p:cNvSpPr/>
          <p:nvPr/>
        </p:nvSpPr>
        <p:spPr>
          <a:xfrm>
            <a:off x="8581938" y="2683648"/>
            <a:ext cx="2541864" cy="2238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 Log loss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5A7E10-2452-4CA4-8091-3BA92EF7FC35}"/>
              </a:ext>
            </a:extLst>
          </p:cNvPr>
          <p:cNvSpPr/>
          <p:nvPr/>
        </p:nvSpPr>
        <p:spPr>
          <a:xfrm>
            <a:off x="8581938" y="2989148"/>
            <a:ext cx="2541864" cy="22383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Square loss</a:t>
            </a:r>
          </a:p>
        </p:txBody>
      </p:sp>
    </p:spTree>
    <p:extLst>
      <p:ext uri="{BB962C8B-B14F-4D97-AF65-F5344CB8AC3E}">
        <p14:creationId xmlns:p14="http://schemas.microsoft.com/office/powerpoint/2010/main" val="743229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6CA6-4AE9-4B87-918E-F43A10A5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94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Loss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A8E3F-EDF9-4418-8125-4AD1FC4F6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37"/>
            <a:ext cx="10515600" cy="498572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D652D5-AC64-429A-B884-EEC307A35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540" y="1191237"/>
            <a:ext cx="4404920" cy="1728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DEDDCA-7492-4BC9-9C57-B405D85E7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619" y="3429000"/>
            <a:ext cx="2945935" cy="963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A3B680-F30F-4DB0-8D14-F62E7E701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022" y="3429957"/>
            <a:ext cx="3213333" cy="9629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A3C313-F719-49E1-9B7D-5A367FC07646}"/>
              </a:ext>
            </a:extLst>
          </p:cNvPr>
          <p:cNvSpPr/>
          <p:nvPr/>
        </p:nvSpPr>
        <p:spPr>
          <a:xfrm>
            <a:off x="9345336" y="4756065"/>
            <a:ext cx="2109133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Binary Cross-Entropy Loss / Sigmoid Cross-Entropy loss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654B6-61BE-4ACD-9FC4-81DDA60F43F9}"/>
              </a:ext>
            </a:extLst>
          </p:cNvPr>
          <p:cNvSpPr/>
          <p:nvPr/>
        </p:nvSpPr>
        <p:spPr>
          <a:xfrm>
            <a:off x="645253" y="2649780"/>
            <a:ext cx="2109133" cy="46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Categorical Cross-Entropy loss</a:t>
            </a:r>
          </a:p>
          <a:p>
            <a:pPr algn="ctr"/>
            <a:r>
              <a:rPr lang="en-US" sz="1200" b="1" dirty="0"/>
              <a:t>/ </a:t>
            </a:r>
            <a:r>
              <a:rPr lang="en-US" sz="1200" b="1" dirty="0" err="1"/>
              <a:t>Softmax</a:t>
            </a:r>
            <a:r>
              <a:rPr lang="en-US" sz="1200" b="1" dirty="0"/>
              <a:t> loss (SL)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923DEA-0E2A-481E-A68C-D2F1BA67C3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801" y="3503340"/>
            <a:ext cx="2390397" cy="7201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881DC5E-8EAD-44DC-914A-56CE62A4C300}"/>
              </a:ext>
            </a:extLst>
          </p:cNvPr>
          <p:cNvSpPr/>
          <p:nvPr/>
        </p:nvSpPr>
        <p:spPr>
          <a:xfrm>
            <a:off x="5972961" y="4629421"/>
            <a:ext cx="1920731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Focal loss (FL)Lin et.al from Facebook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4C7D0C-0C3D-4A34-AB60-93B2213393BB}"/>
              </a:ext>
            </a:extLst>
          </p:cNvPr>
          <p:cNvSpPr/>
          <p:nvPr/>
        </p:nvSpPr>
        <p:spPr>
          <a:xfrm>
            <a:off x="1930896" y="5732502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Weighted SL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8D77F2-7BE6-40CD-A6A7-6624CD1BCEC7}"/>
              </a:ext>
            </a:extLst>
          </p:cNvPr>
          <p:cNvSpPr/>
          <p:nvPr/>
        </p:nvSpPr>
        <p:spPr>
          <a:xfrm>
            <a:off x="919990" y="4629421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Large-margin SL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2F4B40-FB1E-4E2A-90D2-695E8AEAC820}"/>
              </a:ext>
            </a:extLst>
          </p:cNvPr>
          <p:cNvSpPr/>
          <p:nvPr/>
        </p:nvSpPr>
        <p:spPr>
          <a:xfrm>
            <a:off x="4103962" y="4629420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L2-constrained SL</a:t>
            </a:r>
          </a:p>
        </p:txBody>
      </p:sp>
      <p:sp>
        <p:nvSpPr>
          <p:cNvPr id="14" name="Arrow: Left-Right-Up 13">
            <a:extLst>
              <a:ext uri="{FF2B5EF4-FFF2-40B4-BE49-F238E27FC236}">
                <a16:creationId xmlns:a16="http://schemas.microsoft.com/office/drawing/2014/main" id="{22C8ECD4-70A4-4D7B-AA3D-D6C0B92684B3}"/>
              </a:ext>
            </a:extLst>
          </p:cNvPr>
          <p:cNvSpPr/>
          <p:nvPr/>
        </p:nvSpPr>
        <p:spPr>
          <a:xfrm rot="10800000">
            <a:off x="2822692" y="4825501"/>
            <a:ext cx="770858" cy="521188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3AAF17C-EE0B-4B4E-B2F4-9F30CDC71F3C}"/>
              </a:ext>
            </a:extLst>
          </p:cNvPr>
          <p:cNvSpPr/>
          <p:nvPr/>
        </p:nvSpPr>
        <p:spPr>
          <a:xfrm rot="3162357">
            <a:off x="6518246" y="4233536"/>
            <a:ext cx="293615" cy="29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7AF4785-2006-407C-9EE0-BD82A86E9EFF}"/>
              </a:ext>
            </a:extLst>
          </p:cNvPr>
          <p:cNvSpPr/>
          <p:nvPr/>
        </p:nvSpPr>
        <p:spPr>
          <a:xfrm rot="3162357">
            <a:off x="10193702" y="4415056"/>
            <a:ext cx="293615" cy="29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A9103334-91BE-4690-87F4-25D83653A724}"/>
              </a:ext>
            </a:extLst>
          </p:cNvPr>
          <p:cNvSpPr/>
          <p:nvPr/>
        </p:nvSpPr>
        <p:spPr>
          <a:xfrm>
            <a:off x="5622022" y="3011648"/>
            <a:ext cx="947956" cy="303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E285987-8846-4275-8E88-E29240882D0B}"/>
              </a:ext>
            </a:extLst>
          </p:cNvPr>
          <p:cNvSpPr/>
          <p:nvPr/>
        </p:nvSpPr>
        <p:spPr>
          <a:xfrm rot="14364006">
            <a:off x="2400681" y="3139084"/>
            <a:ext cx="293615" cy="296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28D6D93D-B69F-4CB0-A8AA-0A1DA156283A}"/>
              </a:ext>
            </a:extLst>
          </p:cNvPr>
          <p:cNvSpPr/>
          <p:nvPr/>
        </p:nvSpPr>
        <p:spPr>
          <a:xfrm>
            <a:off x="264483" y="988735"/>
            <a:ext cx="2272416" cy="76808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cross-entropy loss?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0BE389-DE44-4150-A1BF-AF718E958099}"/>
              </a:ext>
            </a:extLst>
          </p:cNvPr>
          <p:cNvSpPr/>
          <p:nvPr/>
        </p:nvSpPr>
        <p:spPr>
          <a:xfrm>
            <a:off x="1102171" y="5224795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ArcFace</a:t>
            </a:r>
            <a:endParaRPr lang="en-US" sz="12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0E700B7-3890-45E5-BBE4-5EBDEEAC5724}"/>
              </a:ext>
            </a:extLst>
          </p:cNvPr>
          <p:cNvSpPr/>
          <p:nvPr/>
        </p:nvSpPr>
        <p:spPr>
          <a:xfrm>
            <a:off x="3893539" y="5217460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CosineFace</a:t>
            </a:r>
            <a:endParaRPr lang="en-US" sz="1200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93CB3C-751C-4E66-90A5-4866BDBD27BB}"/>
              </a:ext>
            </a:extLst>
          </p:cNvPr>
          <p:cNvSpPr/>
          <p:nvPr/>
        </p:nvSpPr>
        <p:spPr>
          <a:xfrm>
            <a:off x="3276948" y="5731473"/>
            <a:ext cx="1233183" cy="3573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SphereFace</a:t>
            </a:r>
            <a:endParaRPr lang="en-US" sz="12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C7120A1-E5C6-4B09-A440-C3F2664F35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5611" y="1988686"/>
            <a:ext cx="2351627" cy="73060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559E98F-474A-4BE3-BAB0-0DD307C65D1E}"/>
              </a:ext>
            </a:extLst>
          </p:cNvPr>
          <p:cNvSpPr/>
          <p:nvPr/>
        </p:nvSpPr>
        <p:spPr>
          <a:xfrm>
            <a:off x="9646857" y="1273527"/>
            <a:ext cx="2109133" cy="598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/>
              <a:t>Kullback</a:t>
            </a:r>
            <a:r>
              <a:rPr lang="en-US" sz="1200" b="1" dirty="0"/>
              <a:t>–</a:t>
            </a:r>
            <a:r>
              <a:rPr lang="en-US" sz="1200" b="1" dirty="0" err="1"/>
              <a:t>Leibler</a:t>
            </a:r>
            <a:r>
              <a:rPr lang="en-US" sz="1200" b="1" dirty="0"/>
              <a:t> divergence /</a:t>
            </a:r>
          </a:p>
          <a:p>
            <a:pPr algn="ctr"/>
            <a:r>
              <a:rPr lang="en-US" sz="1200" b="1" dirty="0"/>
              <a:t>Relative entropy</a:t>
            </a:r>
          </a:p>
        </p:txBody>
      </p:sp>
      <p:sp>
        <p:nvSpPr>
          <p:cNvPr id="26" name="Arrow: Left-Right 25">
            <a:extLst>
              <a:ext uri="{FF2B5EF4-FFF2-40B4-BE49-F238E27FC236}">
                <a16:creationId xmlns:a16="http://schemas.microsoft.com/office/drawing/2014/main" id="{1F09AFA5-9810-4B13-A43A-96AE0210A84D}"/>
              </a:ext>
            </a:extLst>
          </p:cNvPr>
          <p:cNvSpPr/>
          <p:nvPr/>
        </p:nvSpPr>
        <p:spPr>
          <a:xfrm>
            <a:off x="8460210" y="1756820"/>
            <a:ext cx="654340" cy="53090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croll: Horizontal 29">
            <a:extLst>
              <a:ext uri="{FF2B5EF4-FFF2-40B4-BE49-F238E27FC236}">
                <a16:creationId xmlns:a16="http://schemas.microsoft.com/office/drawing/2014/main" id="{C021412C-5868-44D4-85A8-4EEDF9B82341}"/>
              </a:ext>
            </a:extLst>
          </p:cNvPr>
          <p:cNvSpPr/>
          <p:nvPr/>
        </p:nvSpPr>
        <p:spPr>
          <a:xfrm>
            <a:off x="1930896" y="1657713"/>
            <a:ext cx="1439059" cy="8158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Entropy?</a:t>
            </a:r>
          </a:p>
          <a:p>
            <a:pPr algn="ctr"/>
            <a:r>
              <a:rPr lang="en-US" dirty="0"/>
              <a:t>Shannon?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7630F0BE-1D8E-4770-BE36-302205FB1A91}"/>
              </a:ext>
            </a:extLst>
          </p:cNvPr>
          <p:cNvSpPr/>
          <p:nvPr/>
        </p:nvSpPr>
        <p:spPr>
          <a:xfrm>
            <a:off x="3491350" y="1913491"/>
            <a:ext cx="240440" cy="374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43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2270</TotalTime>
  <Words>442</Words>
  <Application>Microsoft Office PowerPoint</Application>
  <PresentationFormat>Widescreen</PresentationFormat>
  <Paragraphs>147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Convolutional Neural Network Loss function-Optimization</vt:lpstr>
      <vt:lpstr>Content</vt:lpstr>
      <vt:lpstr>Hyperparameters Overview</vt:lpstr>
      <vt:lpstr>Activation function</vt:lpstr>
      <vt:lpstr>Loss function</vt:lpstr>
      <vt:lpstr>Loss function</vt:lpstr>
      <vt:lpstr>Loss function-Regression Loss Functions</vt:lpstr>
      <vt:lpstr>Loss function-Binary Classification Loss Functions</vt:lpstr>
      <vt:lpstr>Loss function</vt:lpstr>
      <vt:lpstr>Loss function</vt:lpstr>
      <vt:lpstr>PowerPoint Presentation</vt:lpstr>
      <vt:lpstr>Loss function-Generative Adversarial Networks</vt:lpstr>
      <vt:lpstr>Regularization </vt:lpstr>
      <vt:lpstr>Regularization</vt:lpstr>
      <vt:lpstr>Network Optimization</vt:lpstr>
      <vt:lpstr>Network Optimization</vt:lpstr>
      <vt:lpstr>Network Optimization</vt:lpstr>
      <vt:lpstr>Network Optimization</vt:lpstr>
      <vt:lpstr>Network Optimization</vt:lpstr>
      <vt:lpstr>Appendices</vt:lpstr>
      <vt:lpstr>Appendices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bang levan</dc:creator>
  <cp:lastModifiedBy>bang levan</cp:lastModifiedBy>
  <cp:revision>172</cp:revision>
  <dcterms:created xsi:type="dcterms:W3CDTF">2019-07-23T02:48:09Z</dcterms:created>
  <dcterms:modified xsi:type="dcterms:W3CDTF">2019-07-25T07:05:21Z</dcterms:modified>
</cp:coreProperties>
</file>