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25"/>
  </p:notesMasterIdLst>
  <p:handoutMasterIdLst>
    <p:handoutMasterId r:id="rId26"/>
  </p:handoutMasterIdLst>
  <p:sldIdLst>
    <p:sldId id="494" r:id="rId2"/>
    <p:sldId id="551" r:id="rId3"/>
    <p:sldId id="553" r:id="rId4"/>
    <p:sldId id="559" r:id="rId5"/>
    <p:sldId id="567" r:id="rId6"/>
    <p:sldId id="569" r:id="rId7"/>
    <p:sldId id="549" r:id="rId8"/>
    <p:sldId id="556" r:id="rId9"/>
    <p:sldId id="560" r:id="rId10"/>
    <p:sldId id="552" r:id="rId11"/>
    <p:sldId id="537" r:id="rId12"/>
    <p:sldId id="565" r:id="rId13"/>
    <p:sldId id="566" r:id="rId14"/>
    <p:sldId id="554" r:id="rId15"/>
    <p:sldId id="555" r:id="rId16"/>
    <p:sldId id="557" r:id="rId17"/>
    <p:sldId id="550" r:id="rId18"/>
    <p:sldId id="568" r:id="rId19"/>
    <p:sldId id="542" r:id="rId20"/>
    <p:sldId id="563" r:id="rId21"/>
    <p:sldId id="564" r:id="rId22"/>
    <p:sldId id="561" r:id="rId23"/>
    <p:sldId id="562" r:id="rId24"/>
  </p:sldIdLst>
  <p:sldSz cx="9144000" cy="6858000" type="screen4x3"/>
  <p:notesSz cx="7315200" cy="9601200"/>
  <p:defaultTextStyle>
    <a:defPPr>
      <a:defRPr lang="en-US"/>
    </a:defPPr>
    <a:lvl1pPr marL="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guyen Hoang Viet" initials="NHV" lastIdx="1" clrIdx="0">
    <p:extLst>
      <p:ext uri="{19B8F6BF-5375-455C-9EA6-DF929625EA0E}">
        <p15:presenceInfo xmlns:p15="http://schemas.microsoft.com/office/powerpoint/2012/main" userId="S-1-5-21-2389318257-1959984705-3646297039-133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84079" autoAdjust="0"/>
  </p:normalViewPr>
  <p:slideViewPr>
    <p:cSldViewPr snapToGrid="0">
      <p:cViewPr varScale="1">
        <p:scale>
          <a:sx n="90" d="100"/>
          <a:sy n="90" d="100"/>
        </p:scale>
        <p:origin x="1342" y="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88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76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170238" cy="481013"/>
          </a:xfrm>
          <a:prstGeom prst="rect">
            <a:avLst/>
          </a:prstGeom>
        </p:spPr>
        <p:txBody>
          <a:bodyPr vert="horz" lIns="91405" tIns="45703" rIns="91405" bIns="4570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4"/>
            <a:ext cx="3170238" cy="481013"/>
          </a:xfrm>
          <a:prstGeom prst="rect">
            <a:avLst/>
          </a:prstGeom>
        </p:spPr>
        <p:txBody>
          <a:bodyPr vert="horz" lIns="91405" tIns="45703" rIns="91405" bIns="45703" rtlCol="0"/>
          <a:lstStyle>
            <a:lvl1pPr algn="r">
              <a:defRPr sz="1200"/>
            </a:lvl1pPr>
          </a:lstStyle>
          <a:p>
            <a:fld id="{61D16D19-E408-4CF6-86D3-B78CC6DB6ECC}" type="datetimeFigureOut">
              <a:rPr lang="en-US" smtClean="0"/>
              <a:t>11/29/2019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9"/>
            <a:ext cx="3170238" cy="481012"/>
          </a:xfrm>
          <a:prstGeom prst="rect">
            <a:avLst/>
          </a:prstGeom>
        </p:spPr>
        <p:txBody>
          <a:bodyPr vert="horz" lIns="91405" tIns="45703" rIns="91405" bIns="4570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9"/>
            <a:ext cx="3170238" cy="481012"/>
          </a:xfrm>
          <a:prstGeom prst="rect">
            <a:avLst/>
          </a:prstGeom>
        </p:spPr>
        <p:txBody>
          <a:bodyPr vert="horz" lIns="91405" tIns="45703" rIns="91405" bIns="45703" rtlCol="0" anchor="b"/>
          <a:lstStyle>
            <a:lvl1pPr algn="r">
              <a:defRPr sz="1200"/>
            </a:lvl1pPr>
          </a:lstStyle>
          <a:p>
            <a:fld id="{283EE807-D481-4FD1-8EED-10F476BA8D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4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69920" cy="481727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r">
              <a:defRPr sz="1300"/>
            </a:lvl1pPr>
          </a:lstStyle>
          <a:p>
            <a:fld id="{7E6ACB4E-70B6-41C4-92FC-2F82661B5DFE}" type="datetimeFigureOut">
              <a:rPr lang="en-US" smtClean="0"/>
              <a:t>11/29/2019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3" rIns="96625" bIns="483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</p:spPr>
        <p:txBody>
          <a:bodyPr vert="horz" lIns="96625" tIns="48313" rIns="96625" bIns="4831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119479"/>
            <a:ext cx="3169920" cy="481726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9"/>
            <a:ext cx="3169920" cy="481726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r">
              <a:defRPr sz="1300"/>
            </a:lvl1pPr>
          </a:lstStyle>
          <a:p>
            <a:fld id="{D551B8A5-6437-4E41-8B21-F2F2983A8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1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0F8EAE78-7B58-4488-9838-7EFA3FEAE5F8}" type="datetime1">
              <a:rPr lang="en-US" smtClean="0"/>
              <a:t>11/29/2019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79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1101BCFA-FAEE-4E66-89D6-48C92B29A188}" type="datetime1">
              <a:rPr lang="en-US" smtClean="0"/>
              <a:t>11/29/2019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0625" y="619602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chemeClr val="bg1"/>
                </a:solidFill>
              </a:defRPr>
            </a:lvl1pPr>
          </a:lstStyle>
          <a:p>
            <a:fld id="{9E57FBD7-D2A2-443F-98BC-A5CF527E8A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83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5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5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FA8DE3CB-354D-4C77-BB1C-09A3C6201524}" type="datetime1">
              <a:rPr lang="en-US" smtClean="0"/>
              <a:t>11/29/2019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5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498" y="244624"/>
            <a:ext cx="5247562" cy="4145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55181" y="964019"/>
            <a:ext cx="8371368" cy="5372985"/>
          </a:xfrm>
          <a:prstGeom prst="rect">
            <a:avLst/>
          </a:prstGeom>
        </p:spPr>
        <p:txBody>
          <a:bodyPr/>
          <a:lstStyle>
            <a:lvl1pPr>
              <a:buFont typeface="Arial" panose="020B0604020202020204" pitchFamily="34" charset="0"/>
              <a:buChar char="•"/>
              <a:defRPr b="1">
                <a:latin typeface="+mn-lt"/>
              </a:defRPr>
            </a:lvl1pPr>
            <a:lvl2pPr>
              <a:defRPr b="1">
                <a:solidFill>
                  <a:srgbClr val="0000CC"/>
                </a:solidFill>
                <a:latin typeface="+mn-lt"/>
              </a:defRPr>
            </a:lvl2pPr>
            <a:lvl3pPr>
              <a:defRPr b="1">
                <a:latin typeface="+mn-lt"/>
              </a:defRPr>
            </a:lvl3pPr>
            <a:lvl4pPr>
              <a:defRPr b="1">
                <a:latin typeface="+mn-lt"/>
              </a:defRPr>
            </a:lvl4pPr>
            <a:lvl5pPr>
              <a:defRPr b="1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10" descr="Logo_VR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796" y="36133"/>
            <a:ext cx="809204" cy="80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12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575C4669-5F84-481E-9DA8-F462B1A74DB2}" type="datetime1">
              <a:rPr lang="en-US" smtClean="0"/>
              <a:t>11/29/2019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0" descr="Logo_VR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796" y="36133"/>
            <a:ext cx="809204" cy="80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78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8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4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3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1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0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0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F1D2FF40-B1FE-40DD-B86F-4B32A1E298CB}" type="datetime1">
              <a:rPr lang="en-US" smtClean="0"/>
              <a:t>11/29/2019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91575" y="618649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2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793B4EFD-0075-4CE6-BA7E-8466E2BB4D70}" type="datetime1">
              <a:rPr lang="en-US" smtClean="0"/>
              <a:t>11/29/2019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82050" y="617379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9E57FBD7-D2A2-443F-98BC-A5CF527E8A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2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1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1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3735B9DD-3369-446E-BA76-09EE0294D105}" type="datetime1">
              <a:rPr lang="en-US" smtClean="0"/>
              <a:t>11/29/2019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8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6E0F9BBA-7352-4344-B62C-CEDC92A924C2}" type="datetime1">
              <a:rPr lang="en-US" smtClean="0"/>
              <a:t>11/29/2019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91575" y="618649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9E57FBD7-D2A2-443F-98BC-A5CF527E8A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3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E0CC985B-97EF-4B4A-9845-CB1D040C3F46}" type="datetime1">
              <a:rPr lang="en-US" smtClean="0"/>
              <a:t>11/29/2019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91575" y="617379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9E57FBD7-D2A2-443F-98BC-A5CF527E8A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7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1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E4848B4A-8730-41D7-AA4B-76A0D826CBDA}" type="datetime1">
              <a:rPr lang="en-US" smtClean="0"/>
              <a:t>11/29/2019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fld id="{9E57FBD7-D2A2-443F-98BC-A5CF527E8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0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3" indent="0">
              <a:buNone/>
              <a:defRPr sz="1800"/>
            </a:lvl3pPr>
            <a:lvl4pPr marL="1028659" indent="0">
              <a:buNone/>
              <a:defRPr sz="1500"/>
            </a:lvl4pPr>
            <a:lvl5pPr marL="1371545" indent="0">
              <a:buNone/>
              <a:defRPr sz="1500"/>
            </a:lvl5pPr>
            <a:lvl6pPr marL="1714431" indent="0">
              <a:buNone/>
              <a:defRPr sz="1500"/>
            </a:lvl6pPr>
            <a:lvl7pPr marL="2057318" indent="0">
              <a:buNone/>
              <a:defRPr sz="1500"/>
            </a:lvl7pPr>
            <a:lvl8pPr marL="2400204" indent="0">
              <a:buNone/>
              <a:defRPr sz="1500"/>
            </a:lvl8pPr>
            <a:lvl9pPr marL="274309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1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BFFFA6AA-F4AD-413E-9F6C-BF64CED25DCE}" type="datetime1">
              <a:rPr lang="en-US" smtClean="0"/>
              <a:t>11/29/2019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72525" y="617697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chemeClr val="bg1"/>
                </a:solidFill>
              </a:defRPr>
            </a:lvl1pPr>
          </a:lstStyle>
          <a:p>
            <a:fld id="{9E57FBD7-D2A2-443F-98BC-A5CF527E8A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22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72200"/>
            <a:ext cx="9144000" cy="381000"/>
          </a:xfrm>
          <a:prstGeom prst="rect">
            <a:avLst/>
          </a:prstGeom>
          <a:solidFill>
            <a:srgbClr val="0050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129338"/>
            <a:ext cx="9144000" cy="0"/>
          </a:xfrm>
          <a:prstGeom prst="line">
            <a:avLst/>
          </a:prstGeom>
          <a:ln w="19050" cmpd="sng">
            <a:solidFill>
              <a:srgbClr val="B0AEA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6596063"/>
            <a:ext cx="9144000" cy="0"/>
          </a:xfrm>
          <a:prstGeom prst="line">
            <a:avLst/>
          </a:prstGeom>
          <a:ln w="19050" cmpd="sng">
            <a:solidFill>
              <a:srgbClr val="B0AEA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12" descr="logo outlin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4" y="5875338"/>
            <a:ext cx="982663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14800" y="6172200"/>
            <a:ext cx="3657600" cy="19620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US" sz="675">
                <a:solidFill>
                  <a:schemeClr val="bg1"/>
                </a:solidFill>
                <a:latin typeface="Helvetica" pitchFamily="6" charset="0"/>
              </a:rPr>
              <a:t>Tên slide…..</a:t>
            </a:r>
          </a:p>
        </p:txBody>
      </p:sp>
    </p:spTree>
    <p:extLst>
      <p:ext uri="{BB962C8B-B14F-4D97-AF65-F5344CB8AC3E}">
        <p14:creationId xmlns:p14="http://schemas.microsoft.com/office/powerpoint/2010/main" val="88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342886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68577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028659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37154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257165" indent="-25716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57191" indent="-21430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857216" indent="-17144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00102" indent="-17144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42988" indent="-17144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885875" indent="-171443" algn="l" defTabSz="68577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1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1811.05588.pdf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List_of_Nvidia_graphics_processing_units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List_of_Nvidia_graphics_processing_units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886120" y="225784"/>
            <a:ext cx="7391105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vi-V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Giải </a:t>
            </a:r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pháp HW xử lý cho AI-Vision</a:t>
            </a:r>
          </a:p>
          <a:p>
            <a:pPr algn="ctr" eaLnBrk="1" hangingPunct="1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5867" y="1278211"/>
            <a:ext cx="6890008" cy="348174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Hardware overview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Deployment solution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Complexcity 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Optimization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Benchmark </a:t>
            </a:r>
            <a:r>
              <a:rPr lang="vi-VN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endParaRPr lang="en-US" alt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alt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Conlcusion</a:t>
            </a:r>
            <a:endParaRPr lang="en-US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endParaRPr lang="vi-V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85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73613" y="225784"/>
            <a:ext cx="500361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Deploy Algorithm with Any Devices?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18907" y="11862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Cloud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/Fog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Framework: Tensorflow, </a:t>
            </a:r>
            <a:r>
              <a:rPr lang="en-US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Keras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Pytorch, Mxnet,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Caffe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....</a:t>
            </a:r>
            <a:endParaRPr lang="en-US" sz="17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Edge: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SDK 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edge: 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JetsonSDK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DNNDK, OpenVINO,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SNPE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support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User-defined Neural Network layers</a:t>
            </a:r>
            <a:endParaRPr lang="vi-V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3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214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628119" y="195854"/>
            <a:ext cx="37646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Complexcity </a:t>
            </a:r>
            <a:r>
              <a:rPr lang="vi-V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AI</a:t>
            </a:r>
            <a:endParaRPr lang="en-US" altLang="en-US" sz="200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5599" y="707458"/>
            <a:ext cx="8010525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Computing in AI: </a:t>
            </a:r>
            <a:r>
              <a:rPr lang="vi-VN" sz="1700" dirty="0" smtClean="0">
                <a:latin typeface="Times New Roman" pitchFamily="18" charset="0"/>
                <a:cs typeface="Times New Roman" panose="02020603050405020304" pitchFamily="18" charset="0"/>
              </a:rPr>
              <a:t>CNN, RNN...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r>
              <a:rPr lang="vi-VN" sz="1700" dirty="0" smtClean="0">
                <a:latin typeface="Times New Roman" pitchFamily="18" charset="0"/>
                <a:cs typeface="Times New Roman" panose="02020603050405020304" pitchFamily="18" charset="0"/>
              </a:rPr>
              <a:t>	=&gt; 90% time-processing of Application involve NN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86" lvl="1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endParaRPr lang="en-US" sz="17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Kết quả hình ảnh cho cnn deep lear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58" y="1532928"/>
            <a:ext cx="7641360" cy="258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ết quả hình ảnh cho Rnn deep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312" y="4163939"/>
            <a:ext cx="5499100" cy="238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94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386899" y="195854"/>
            <a:ext cx="40059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Complexcity of </a:t>
            </a:r>
            <a:r>
              <a:rPr lang="vi-V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 AI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1033463"/>
            <a:ext cx="8010525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86" lvl="1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endParaRPr lang="en-US" sz="17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10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57807" y="1773533"/>
            <a:ext cx="4874150" cy="1917206"/>
          </a:xfrm>
          <a:prstGeom prst="rect">
            <a:avLst/>
          </a:prstGeom>
        </p:spPr>
      </p:pic>
      <p:pic>
        <p:nvPicPr>
          <p:cNvPr id="8" name="Content Placeholder 9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5107066" y="1318475"/>
            <a:ext cx="4223460" cy="3149597"/>
          </a:xfrm>
          <a:prstGeom prst="rect">
            <a:avLst/>
          </a:prstGeom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429369" y="883722"/>
            <a:ext cx="8134186" cy="3487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vi-V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OPS/Layer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 * MAC</a:t>
            </a:r>
            <a:r>
              <a:rPr lang="vi-V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 x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DimFM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NumFM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x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NumFM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[i-1] x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DimSten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851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789894" y="195854"/>
            <a:ext cx="3602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Complexcity of Algorithm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1033463"/>
            <a:ext cx="8010525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86" lvl="1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endParaRPr lang="en-US" sz="17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Content Placeholder 2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647751" y="3108351"/>
            <a:ext cx="6284286" cy="2784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4642" y="559047"/>
                <a:ext cx="8514639" cy="3977640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en-US" dirty="0" smtClean="0"/>
                  <a:t>Layer 0: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416∗416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3∗3∗3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Layer 1: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208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64∗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3∗3∗</m:t>
                            </m:r>
                            <m:r>
                              <a:rPr lang="vi-VN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Layer 105:</a:t>
                </a: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256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4642" y="559047"/>
                <a:ext cx="8514639" cy="3977640"/>
              </a:xfrm>
              <a:prstGeom prst="rect">
                <a:avLst/>
              </a:prstGeom>
              <a:blipFill rotWithShape="0">
                <a:blip r:embed="rId3"/>
                <a:stretch>
                  <a:fillRect l="-931" t="-1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2551544" y="921037"/>
            <a:ext cx="1560022" cy="456984"/>
          </a:xfrm>
          <a:prstGeom prst="ellipse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3217" y="921037"/>
            <a:ext cx="481996" cy="456983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013664" y="921036"/>
            <a:ext cx="872978" cy="45698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989963" y="921036"/>
            <a:ext cx="416055" cy="45698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92062" y="3391642"/>
            <a:ext cx="756459" cy="241069"/>
          </a:xfrm>
          <a:prstGeom prst="ellipse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592435" y="3391642"/>
            <a:ext cx="293717" cy="241069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31742" y="3391642"/>
            <a:ext cx="532016" cy="24106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993793" y="3391641"/>
            <a:ext cx="307571" cy="2410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48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441194" y="225784"/>
            <a:ext cx="2836033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How to 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reduce cost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36" y="1377894"/>
            <a:ext cx="8012133" cy="5493335"/>
          </a:xfrm>
          <a:prstGeom prst="rect">
            <a:avLst/>
          </a:prstGeom>
        </p:spPr>
      </p:pic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18907" y="525889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Market reduce prices of TOPS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Optimize Algorithm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7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277045" y="129480"/>
            <a:ext cx="2823850" cy="46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 Algorithm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18907" y="1110090"/>
            <a:ext cx="8010718" cy="436869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Challenges: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 depend on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Size-</a:t>
            </a:r>
            <a:r>
              <a:rPr lang="vi-V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NN, so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FP Precision to 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ultilize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HW</a:t>
            </a: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architecture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 support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change precision: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Support to change to FP16, INT8, INT4?</a:t>
            </a:r>
            <a:endParaRPr lang="vi-V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not: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vi-V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uild from zero, not using pretrain: Data</a:t>
            </a:r>
            <a:r>
              <a:rPr lang="vi-V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Algorithm to reduce MAC</a:t>
            </a:r>
            <a:endParaRPr lang="en-US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size filter, reduce layer =&gt; Has DONE, but 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Accuracy DOWN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KEY: Innovation about 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 NN&amp;DATA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get SOTA in optimizing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45" y="4019652"/>
            <a:ext cx="4746625" cy="142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456134" y="225784"/>
            <a:ext cx="28544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4. </a:t>
            </a:r>
            <a:r>
              <a:rPr lang="vi-V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</a:t>
            </a:r>
            <a:r>
              <a:rPr lang="vi-V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24863"/>
              </p:ext>
            </p:extLst>
          </p:nvPr>
        </p:nvGraphicFramePr>
        <p:xfrm>
          <a:off x="266507" y="611407"/>
          <a:ext cx="8415705" cy="5784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6831"/>
                <a:gridCol w="808893"/>
                <a:gridCol w="746727"/>
                <a:gridCol w="422650"/>
                <a:gridCol w="422030"/>
                <a:gridCol w="496574"/>
                <a:gridCol w="524786"/>
                <a:gridCol w="490917"/>
                <a:gridCol w="597877"/>
                <a:gridCol w="773723"/>
                <a:gridCol w="360485"/>
                <a:gridCol w="527538"/>
                <a:gridCol w="1296674"/>
              </a:tblGrid>
              <a:tr h="2062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Algorithm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Complexity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Performance (FPS)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hMerge="1">
                  <a:txBody>
                    <a:bodyPr/>
                    <a:lstStyle/>
                    <a:p>
                      <a:pPr marL="0" marR="0" algn="l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hMerge="1"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hMerge="1"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hMerge="1"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69277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2080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V100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U250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ZCU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Jetson Nano</a:t>
                      </a:r>
                    </a:p>
                  </a:txBody>
                  <a:tcPr marL="89497" marR="89497" marT="44748" marB="44748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Coral Edge TPU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 4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Hailo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</a:tr>
              <a:tr h="235287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Yolov3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416x416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140.69 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Darknet-53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49058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Yolov3-tiny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5.56 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x4 times more with yolov3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44797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Yolov2-voc 608x608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62.94 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5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Darknet-19</a:t>
                      </a:r>
                      <a:endParaRPr lang="en-US" sz="110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https://arxiv.org/pdf/1811.05588.pdf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44797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SSD Mobilenet v2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13.2 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260539">
                <a:tc rowSpan="4"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Classification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VGG16 – FP32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6615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VGG19 - 224x224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5888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ResNet-50 – FP32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</a:t>
                      </a:r>
                    </a:p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672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vi-VN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INT8</a:t>
                      </a: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5888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Arcface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24G FLOPs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iccv19-challenge: </a:t>
                      </a:r>
                      <a:r>
                        <a:rPr lang="en-US" sz="105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ResNet100FC-IR): 24G FLOPs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5888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Pose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Estimation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OpenPose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G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>
                          <a:latin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10</a:t>
                      </a:r>
                    </a:p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lang="vi-VN" sz="1100" dirty="0" err="1">
                          <a:effectLst/>
                          <a:latin typeface="Times New Roman"/>
                          <a:cs typeface="Times New Roman"/>
                        </a:rPr>
                        <a:t>MobileNet</a:t>
                      </a: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latin typeface="Times New Roman"/>
                        </a:rPr>
                        <a:t>1280x960</a:t>
                      </a:r>
                      <a:endParaRPr lang="en-US" dirty="0">
                        <a:latin typeface="Times New Roman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 dirty="0">
                          <a:latin typeface="Times New Roman"/>
                        </a:rPr>
                        <a:t> MobileNet Thin I7-8700K: 25 | 2080Ti: 52.7 FPS</a:t>
                      </a:r>
                      <a:endParaRPr lang="en-US" dirty="0">
                        <a:latin typeface="Times New Roman"/>
                      </a:endParaRPr>
                    </a:p>
                  </a:txBody>
                  <a:tcPr marL="62880" marR="62880" marT="0" marB="0" anchor="ctr"/>
                </a:tc>
              </a:tr>
              <a:tr h="35888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AlphaPose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>
                          <a:latin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N/A</a:t>
                      </a:r>
                      <a:endParaRPr lang="en-US" sz="1100" dirty="0">
                        <a:effectLst/>
                        <a:latin typeface="Times New Roman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</a:tr>
              <a:tr h="35888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 recognition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I3D-TSN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16.3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BFLOPS</a:t>
                      </a: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/>
                          <a:cs typeface="Times New Roman"/>
                        </a:rPr>
                        <a:t>Backbone: BN-Inception 11.3M</a:t>
                      </a:r>
                    </a:p>
                  </a:txBody>
                  <a:tcPr marL="62880" marR="62880" marT="0" marB="0" anchor="ctr"/>
                </a:tc>
              </a:tr>
              <a:tr h="35888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LSTM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8.42</a:t>
                      </a: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vi-VN" sz="1100" dirty="0">
                          <a:effectLst/>
                          <a:latin typeface="Times New Roman"/>
                          <a:cs typeface="Times New Roman"/>
                        </a:rPr>
                        <a:t>MFLOPS</a:t>
                      </a: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80" marR="628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0" i="0" u="none" strike="noStrike" noProof="0" dirty="0">
                          <a:latin typeface="Times New Roman"/>
                        </a:rPr>
                        <a:t>0.53M </a:t>
                      </a:r>
                      <a:r>
                        <a:rPr lang="en-US" sz="1100" b="0" i="0" u="none" strike="noStrike" noProof="0" dirty="0" err="1">
                          <a:latin typeface="Times New Roman"/>
                        </a:rPr>
                        <a:t>paprams</a:t>
                      </a:r>
                      <a:endParaRPr lang="en-US" sz="1100" b="0" i="0" u="none" strike="noStrike" noProof="0" dirty="0">
                        <a:latin typeface="Times New Roman"/>
                      </a:endParaRPr>
                    </a:p>
                  </a:txBody>
                  <a:tcPr marL="62880" marR="6288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07422" y="6210432"/>
            <a:ext cx="747113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vi-VN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U250~2080Ti; U250 = 2 x ZCU 104</a:t>
            </a:r>
            <a:endParaRPr lang="en-US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72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072502" y="225784"/>
            <a:ext cx="320472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CAPEX For Production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6" y="1155810"/>
            <a:ext cx="8237413" cy="4368690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86" lvl="1" indent="0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None/>
            </a:pPr>
            <a:endParaRPr lang="en-US" sz="17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634307"/>
              </p:ext>
            </p:extLst>
          </p:nvPr>
        </p:nvGraphicFramePr>
        <p:xfrm>
          <a:off x="657860" y="1343489"/>
          <a:ext cx="7905696" cy="1747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8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08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68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68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03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08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989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3600"/>
                <a:gridCol w="850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794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defTabSz="685773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spc="-5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VHT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-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Parner</a:t>
                      </a:r>
                      <a:r>
                        <a:rPr lang="en-US" sz="1200" b="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working with IDC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Avnet-Xilinx</a:t>
                      </a:r>
                      <a:r>
                        <a:rPr lang="vi-VN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ZCU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Brodmann17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2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Smarty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-5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</a:t>
                      </a:r>
                      <a:endParaRPr lang="en-US" sz="12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200" b="0" spc="-5" dirty="0" smtClean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  <a:r>
                        <a:rPr lang="en-US" sz="1200" b="0" spc="-5" dirty="0" smtClean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year</a:t>
                      </a:r>
                      <a:r>
                        <a:rPr lang="vi-VN" sz="1200" b="0" spc="-5" dirty="0" smtClean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(10x)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-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Futurix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-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XRVision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vSmartGate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camera/1 cards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vSmartSafe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camera/1 cards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vSmartAnalytic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2.000.000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330$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250$</a:t>
                      </a:r>
                      <a:endParaRPr lang="en-US" sz="1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450$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camera/1 cards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7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277045" y="129480"/>
            <a:ext cx="1963999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Conclusion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18907" y="11100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Thử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deploy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02 boards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Jetson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Nvidia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i.MX8M MINI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Gyrfalcon)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khả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triển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khai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Xây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dựng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kế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dựa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chip AI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Lightspeeur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Gyrfalcon)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Myriad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(Intel)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hiệu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29200" y="0"/>
            <a:ext cx="4114799" cy="6858000"/>
          </a:xfrm>
          <a:prstGeom prst="rect">
            <a:avLst/>
          </a:prstGeom>
          <a:gradFill flip="none" rotWithShape="1">
            <a:gsLst>
              <a:gs pos="0">
                <a:srgbClr val="007C7F"/>
              </a:gs>
              <a:gs pos="100000">
                <a:srgbClr val="00505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-7623" y="3774828"/>
            <a:ext cx="9151622" cy="1705896"/>
            <a:chOff x="-7621" y="4006056"/>
            <a:chExt cx="9151622" cy="1705896"/>
          </a:xfrm>
        </p:grpSpPr>
        <p:sp>
          <p:nvSpPr>
            <p:cNvPr id="4" name="Rectangle 3"/>
            <p:cNvSpPr/>
            <p:nvPr/>
          </p:nvSpPr>
          <p:spPr>
            <a:xfrm>
              <a:off x="5029197" y="4006056"/>
              <a:ext cx="4114803" cy="1556544"/>
            </a:xfrm>
            <a:prstGeom prst="rect">
              <a:avLst/>
            </a:prstGeom>
            <a:gradFill flip="none" rotWithShape="1">
              <a:gsLst>
                <a:gs pos="0">
                  <a:srgbClr val="38A7AA">
                    <a:alpha val="72000"/>
                  </a:srgbClr>
                </a:gs>
                <a:gs pos="100000">
                  <a:srgbClr val="007C7F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4006056"/>
              <a:ext cx="5029195" cy="1556544"/>
            </a:xfrm>
            <a:prstGeom prst="rect">
              <a:avLst/>
            </a:prstGeom>
            <a:gradFill flip="none" rotWithShape="1">
              <a:gsLst>
                <a:gs pos="0">
                  <a:srgbClr val="2D898B">
                    <a:alpha val="64000"/>
                  </a:srgbClr>
                </a:gs>
                <a:gs pos="100000">
                  <a:srgbClr val="38A7AA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621" y="5638800"/>
              <a:ext cx="5120640" cy="73152"/>
            </a:xfrm>
            <a:prstGeom prst="rect">
              <a:avLst/>
            </a:prstGeom>
            <a:gradFill>
              <a:gsLst>
                <a:gs pos="0">
                  <a:srgbClr val="38A7AA"/>
                </a:gs>
                <a:gs pos="100000">
                  <a:srgbClr val="73CDC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029195" y="5638800"/>
              <a:ext cx="4114806" cy="73152"/>
            </a:xfrm>
            <a:prstGeom prst="rect">
              <a:avLst/>
            </a:prstGeom>
            <a:gradFill flip="none" rotWithShape="1">
              <a:gsLst>
                <a:gs pos="0">
                  <a:srgbClr val="3BA7AA"/>
                </a:gs>
                <a:gs pos="100000">
                  <a:srgbClr val="2A7C7F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378725" y="4480911"/>
              <a:ext cx="7238999" cy="606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114000"/>
                </a:lnSpc>
              </a:pPr>
              <a:r>
                <a:rPr lang="en-US" sz="3200" b="1" dirty="0">
                  <a:solidFill>
                    <a:srgbClr val="FFFF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Thank you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158" y="154320"/>
            <a:ext cx="3053869" cy="2437678"/>
          </a:xfrm>
          <a:prstGeom prst="rect">
            <a:avLst/>
          </a:prstGeom>
        </p:spPr>
      </p:pic>
      <p:pic>
        <p:nvPicPr>
          <p:cNvPr id="11" name="Picture 10" descr="Logo_VRD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7920" y="437290"/>
            <a:ext cx="1565738" cy="15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30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300224" y="195854"/>
            <a:ext cx="309257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1. Hardware overview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</a:t>
            </a:r>
            <a:endParaRPr lang="vi-V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1033463"/>
            <a:ext cx="8758767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b="1" dirty="0" smtClean="0">
                <a:latin typeface="Times New Roman" pitchFamily="18" charset="0"/>
                <a:cs typeface="Times New Roman" panose="02020603050405020304" pitchFamily="18" charset="0"/>
              </a:rPr>
              <a:t>Architecture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400" dirty="0" smtClean="0">
                <a:latin typeface="Times New Roman" pitchFamily="18" charset="0"/>
                <a:cs typeface="Times New Roman" panose="02020603050405020304" pitchFamily="18" charset="0"/>
              </a:rPr>
              <a:t>INTEL: SKYPE-COFFE-ICE... LAKE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400" dirty="0" smtClean="0">
                <a:latin typeface="Times New Roman" pitchFamily="18" charset="0"/>
                <a:cs typeface="Times New Roman" panose="02020603050405020304" pitchFamily="18" charset="0"/>
              </a:rPr>
              <a:t>SHAVE: </a:t>
            </a:r>
            <a:r>
              <a:rPr lang="en-US" sz="1400" dirty="0"/>
              <a:t>Hybrid RISC-DSP-GPU VLIW </a:t>
            </a:r>
            <a:r>
              <a:rPr lang="en-US" sz="1400" dirty="0" smtClean="0"/>
              <a:t>architecture</a:t>
            </a: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400" dirty="0" smtClean="0">
                <a:latin typeface="Times New Roman" pitchFamily="18" charset="0"/>
                <a:cs typeface="Times New Roman" panose="02020603050405020304" pitchFamily="18" charset="0"/>
              </a:rPr>
              <a:t>TPU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400" dirty="0" smtClean="0">
                <a:latin typeface="Times New Roman" pitchFamily="18" charset="0"/>
                <a:cs typeface="Times New Roman" panose="02020603050405020304" pitchFamily="18" charset="0"/>
              </a:rPr>
              <a:t>GPU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400" dirty="0" smtClean="0">
                <a:latin typeface="Times New Roman" pitchFamily="18" charset="0"/>
                <a:cs typeface="Times New Roman" panose="02020603050405020304" pitchFamily="18" charset="0"/>
              </a:rPr>
              <a:t>FPGA</a:t>
            </a:r>
            <a:endParaRPr lang="vi-VN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of performance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OPS: Operation persion second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TOPS – (INT8, INT4): Tera (10^12) 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(INT8, INT4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per second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TFLOPS – (FP32, FP16, Mix): 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Tera operation 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FP32, FP16, Mix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vi-V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vi-V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FLOPS(FP32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vi-V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FLOPS(FP16) </a:t>
            </a:r>
            <a:r>
              <a:rPr lang="vi-V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FLOPS(Mix) </a:t>
            </a:r>
            <a:r>
              <a:rPr lang="vi-V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TOPS(int8) </a:t>
            </a:r>
            <a:r>
              <a:rPr lang="vi-V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TOPS (int4)</a:t>
            </a:r>
            <a:endParaRPr lang="en-US" sz="160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529" y="1298463"/>
            <a:ext cx="2546937" cy="140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873731" y="225784"/>
            <a:ext cx="3403496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Phụ lục: OpenVINO SDK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163" y="938212"/>
            <a:ext cx="9458325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30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825641" y="225784"/>
            <a:ext cx="3451586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Phụ lục: </a:t>
            </a:r>
            <a:r>
              <a:rPr lang="en-US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Qualcomm 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SDK</a:t>
            </a:r>
            <a:r>
              <a:rPr lang="vi-VN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5139"/>
            <a:ext cx="9144000" cy="446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85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918889" y="225784"/>
            <a:ext cx="2358338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Phụ lục: 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DNNDK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659" y="999621"/>
            <a:ext cx="9467850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729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364249" y="225784"/>
            <a:ext cx="2912978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Phụ lục: </a:t>
            </a:r>
            <a:r>
              <a:rPr lang="en-US" altLang="en-US" sz="2160" b="1" dirty="0" err="1" smtClean="0">
                <a:solidFill>
                  <a:srgbClr val="595959"/>
                </a:solidFill>
                <a:latin typeface="Helvetica" panose="020B0604020202020204" pitchFamily="34" charset="0"/>
              </a:rPr>
              <a:t>Jetson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SDK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2291" y="1215076"/>
            <a:ext cx="9456043" cy="471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50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608002" y="195854"/>
            <a:ext cx="27848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Hardware overview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</a:t>
            </a:r>
            <a:endParaRPr lang="vi-V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1033463"/>
            <a:ext cx="8010525" cy="4368800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4905494"/>
              </p:ext>
            </p:extLst>
          </p:nvPr>
        </p:nvGraphicFramePr>
        <p:xfrm>
          <a:off x="47707" y="1350827"/>
          <a:ext cx="8977023" cy="4999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9">
                  <a:extLst>
                    <a:ext uri="{9D8B030D-6E8A-4147-A177-3AD203B41FA5}">
                      <a16:colId xmlns:a16="http://schemas.microsoft.com/office/drawing/2014/main" xmlns="" val="40531001"/>
                    </a:ext>
                  </a:extLst>
                </a:gridCol>
                <a:gridCol w="1495810">
                  <a:extLst>
                    <a:ext uri="{9D8B030D-6E8A-4147-A177-3AD203B41FA5}">
                      <a16:colId xmlns:a16="http://schemas.microsoft.com/office/drawing/2014/main" xmlns="" val="3441032068"/>
                    </a:ext>
                  </a:extLst>
                </a:gridCol>
                <a:gridCol w="1084461">
                  <a:extLst>
                    <a:ext uri="{9D8B030D-6E8A-4147-A177-3AD203B41FA5}">
                      <a16:colId xmlns:a16="http://schemas.microsoft.com/office/drawing/2014/main" xmlns="" val="167746333"/>
                    </a:ext>
                  </a:extLst>
                </a:gridCol>
                <a:gridCol w="1530700">
                  <a:extLst>
                    <a:ext uri="{9D8B030D-6E8A-4147-A177-3AD203B41FA5}">
                      <a16:colId xmlns:a16="http://schemas.microsoft.com/office/drawing/2014/main" xmlns="" val="412717401"/>
                    </a:ext>
                  </a:extLst>
                </a:gridCol>
                <a:gridCol w="1363133">
                  <a:extLst>
                    <a:ext uri="{9D8B030D-6E8A-4147-A177-3AD203B41FA5}">
                      <a16:colId xmlns:a16="http://schemas.microsoft.com/office/drawing/2014/main" xmlns="" val="2130158851"/>
                    </a:ext>
                  </a:extLst>
                </a:gridCol>
                <a:gridCol w="640569"/>
                <a:gridCol w="1687764">
                  <a:extLst>
                    <a:ext uri="{9D8B030D-6E8A-4147-A177-3AD203B41FA5}">
                      <a16:colId xmlns:a16="http://schemas.microsoft.com/office/drawing/2014/main" xmlns="" val="2673297857"/>
                    </a:ext>
                  </a:extLst>
                </a:gridCol>
                <a:gridCol w="778197">
                  <a:extLst>
                    <a:ext uri="{9D8B030D-6E8A-4147-A177-3AD203B41FA5}">
                      <a16:colId xmlns:a16="http://schemas.microsoft.com/office/drawing/2014/main" xmlns="" val="2032919622"/>
                    </a:ext>
                  </a:extLst>
                </a:gridCol>
              </a:tblGrid>
              <a:tr h="239047">
                <a:tc rowSpan="2"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Board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Vendor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vi-VN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OPS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vi-VN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GOP/W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Frameworks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Prices (</a:t>
                      </a:r>
                      <a:r>
                        <a:rPr lang="en-US" sz="13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eval</a:t>
                      </a:r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..)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extLst>
                  <a:ext uri="{0D108BD9-81ED-4DB2-BD59-A6C34878D82A}">
                    <a16:rowId xmlns:a16="http://schemas.microsoft.com/office/drawing/2014/main" xmlns="" val="3563384277"/>
                  </a:ext>
                </a:extLst>
              </a:tr>
              <a:tr h="23904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FLOPS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TOPS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vMerge="1">
                  <a:txBody>
                    <a:bodyPr/>
                    <a:lstStyle/>
                    <a:p>
                      <a:pPr algn="ctr"/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4652442"/>
                  </a:ext>
                </a:extLst>
              </a:tr>
              <a:tr h="360534"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RTX 2080 Ti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NVIDIA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13.45 TFLOPS (FP32)</a:t>
                      </a: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  <a:p>
                      <a:pPr algn="ctr"/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PyTorch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Caffe,MXNet, Theano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000$</a:t>
                      </a:r>
                    </a:p>
                  </a:txBody>
                  <a:tcPr marL="89497" marR="89497" marT="44748" marB="44748">
                    <a:solidFill>
                      <a:srgbClr val="92D050"/>
                    </a:solidFill>
                  </a:tcPr>
                </a:tc>
              </a:tr>
              <a:tr h="360534"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Tesla</a:t>
                      </a:r>
                      <a:r>
                        <a:rPr lang="en-US" sz="13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T4</a:t>
                      </a:r>
                      <a:endParaRPr lang="en-US" sz="13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NVIDIA</a:t>
                      </a:r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8.1 TFLOPS (FP32)</a:t>
                      </a:r>
                    </a:p>
                    <a:p>
                      <a:pPr algn="l"/>
                      <a:r>
                        <a:rPr lang="en-US" sz="13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 TFLOPS (Mix)</a:t>
                      </a:r>
                      <a:endParaRPr lang="en-US" sz="13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 TOPS</a:t>
                      </a:r>
                      <a:r>
                        <a:rPr lang="en-US" sz="13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(int8)</a:t>
                      </a:r>
                      <a:endParaRPr lang="en-US" sz="13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PyTorch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Caffe,MXNet, Theano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200$</a:t>
                      </a: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</a:tr>
              <a:tr h="360534"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Tesla</a:t>
                      </a:r>
                      <a:r>
                        <a:rPr lang="en-US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V100 </a:t>
                      </a:r>
                      <a:r>
                        <a:rPr lang="en-US" sz="13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PCIe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NVIDIA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 TFLOPS (FP32)</a:t>
                      </a:r>
                    </a:p>
                    <a:p>
                      <a:pPr algn="l"/>
                      <a:r>
                        <a:rPr lang="en-US" sz="13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112 TFLOPS (Mix)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  <a:p>
                      <a:pPr algn="l"/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000$</a:t>
                      </a: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</a:tr>
              <a:tr h="360534"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U250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Xili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inx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 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TOPS</a:t>
                      </a:r>
                      <a:r>
                        <a:rPr lang="en-US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vi-VN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int8)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6995$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00B0F0"/>
                    </a:solidFill>
                  </a:tcPr>
                </a:tc>
              </a:tr>
              <a:tr h="360534"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Jetson Nano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NVIDIA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 GFLOPS</a:t>
                      </a:r>
                    </a:p>
                    <a:p>
                      <a:pPr algn="l"/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  <a:p>
                      <a:pPr algn="l"/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PyTorch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Caffe,MXNet, Theano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99$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6573492"/>
                  </a:ext>
                </a:extLst>
              </a:tr>
              <a:tr h="360534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Coral Edge TPU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</a:t>
                      </a:r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TOPS</a:t>
                      </a:r>
                      <a:r>
                        <a:rPr lang="en-US" sz="13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(int8)</a:t>
                      </a:r>
                      <a:endParaRPr lang="en-US" sz="13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Lite</a:t>
                      </a:r>
                    </a:p>
                    <a:p>
                      <a:pPr algn="l"/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115$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9066591"/>
                  </a:ext>
                </a:extLst>
              </a:tr>
              <a:tr h="215704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 Core </a:t>
                      </a: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X, </a:t>
                      </a:r>
                      <a:r>
                        <a:rPr lang="vi-VN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Movidius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AAEON (ASUS)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TOPS</a:t>
                      </a:r>
                      <a:r>
                        <a:rPr lang="en-US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(int8)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79$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7168386"/>
                  </a:ext>
                </a:extLst>
              </a:tr>
              <a:tr h="360534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ZCU104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Xili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inx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 TOPS</a:t>
                      </a:r>
                      <a:r>
                        <a:rPr lang="en-US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(int8)</a:t>
                      </a:r>
                      <a:endParaRPr lang="vi-VN" sz="1300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affe</a:t>
                      </a:r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3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tensorflow</a:t>
                      </a:r>
                      <a:endParaRPr lang="en-US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895$</a:t>
                      </a:r>
                      <a:endParaRPr lang="en-US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3670802"/>
                  </a:ext>
                </a:extLst>
              </a:tr>
              <a:tr h="26576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Sipeed</a:t>
                      </a:r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MAIX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Seeed</a:t>
                      </a:r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Studio</a:t>
                      </a:r>
                    </a:p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(China)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-500 GOPS (int8)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833.3</a:t>
                      </a:r>
                      <a:endParaRPr lang="en-US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5$ (chip)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6279379"/>
                  </a:ext>
                </a:extLst>
              </a:tr>
              <a:tr h="265766"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Hailo</a:t>
                      </a:r>
                      <a:endParaRPr lang="en-US" sz="13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3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HAILO</a:t>
                      </a:r>
                      <a:endParaRPr lang="en-US" sz="13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vi-VN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TOPS</a:t>
                      </a:r>
                      <a:r>
                        <a:rPr lang="en-US" sz="14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(int8)</a:t>
                      </a:r>
                      <a:endParaRPr lang="en-US" sz="14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sz="13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15500</a:t>
                      </a:r>
                      <a:endParaRPr lang="en-US" sz="13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497" marR="89497" marT="44748" marB="44748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4"/>
          <p:cNvSpPr txBox="1">
            <a:spLocks/>
          </p:cNvSpPr>
          <p:nvPr/>
        </p:nvSpPr>
        <p:spPr>
          <a:xfrm>
            <a:off x="445271" y="820114"/>
            <a:ext cx="8134186" cy="3487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FLOPS(FP32) ~ 2 x FLOPS(FP16) ~ 2</a:t>
            </a:r>
            <a:r>
              <a:rPr lang="en-US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FLOPS(Mix) ~ 2</a:t>
            </a:r>
            <a:r>
              <a:rPr lang="en-US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TOPS(int8) ~ 2</a:t>
            </a:r>
            <a:r>
              <a:rPr lang="en-US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TOPS (int4)</a:t>
            </a:r>
            <a:endParaRPr lang="en-US" baseline="30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608002" y="195854"/>
            <a:ext cx="27848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Hardware overview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</a:t>
            </a:r>
            <a:endParaRPr lang="vi-V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3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957262"/>
            <a:ext cx="8010525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Desktop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History: 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TFLOPS 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~30% </a:t>
            </a: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Prices 2018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(Full GPU+CPU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…): ~200$/TFLOPS; N/A$/TOPS</a:t>
            </a:r>
            <a:endParaRPr lang="vi-VN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AutoShape 9"/>
          <p:cNvSpPr>
            <a:spLocks noChangeShapeType="1"/>
          </p:cNvSpPr>
          <p:nvPr/>
        </p:nvSpPr>
        <p:spPr bwMode="auto">
          <a:xfrm flipV="1">
            <a:off x="405876" y="3474571"/>
            <a:ext cx="8120062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1156763" y="2513498"/>
            <a:ext cx="485775" cy="933130"/>
          </a:xfrm>
          <a:prstGeom prst="upArrow">
            <a:avLst>
              <a:gd name="adj1" fmla="val 50000"/>
              <a:gd name="adj2" fmla="val 3047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182562" y="2513498"/>
            <a:ext cx="485775" cy="933130"/>
          </a:xfrm>
          <a:prstGeom prst="upArrow">
            <a:avLst>
              <a:gd name="adj1" fmla="val 50000"/>
              <a:gd name="adj2" fmla="val 3039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 rot="10800000">
            <a:off x="2708124" y="3529364"/>
            <a:ext cx="485775" cy="901380"/>
          </a:xfrm>
          <a:prstGeom prst="upArrow">
            <a:avLst>
              <a:gd name="adj1" fmla="val 50000"/>
              <a:gd name="adj2" fmla="val 2884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17194" y="1697523"/>
            <a:ext cx="1671637" cy="8207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GTX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TITAN, 999$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 TFLOPS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2077513" y="4462044"/>
            <a:ext cx="1806704" cy="8778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GTX TITAN X, $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999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TFLOPS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3505297" y="1678473"/>
            <a:ext cx="1931729" cy="8397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Titan </a:t>
            </a:r>
            <a:r>
              <a:rPr lang="en-US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$1200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10.8 TFLOPS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 rot="10800000">
            <a:off x="5975013" y="3501672"/>
            <a:ext cx="485775" cy="1001392"/>
          </a:xfrm>
          <a:prstGeom prst="upArrow">
            <a:avLst>
              <a:gd name="adj1" fmla="val 50000"/>
              <a:gd name="adj2" fmla="val 341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1"/>
          <p:cNvSpPr>
            <a:spLocks noChangeArrowheads="1"/>
          </p:cNvSpPr>
          <p:nvPr/>
        </p:nvSpPr>
        <p:spPr bwMode="auto">
          <a:xfrm>
            <a:off x="5381289" y="4515163"/>
            <a:ext cx="1673225" cy="785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RTX 2080 Ti, $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1199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/>
            <a:r>
              <a:rPr lang="en-US" alt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13.4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</a:t>
            </a:r>
            <a:endParaRPr lang="pt-BR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2050" y="3464604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2/2013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0996" y="3121707"/>
            <a:ext cx="1355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3/2015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28203" y="3464604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4/2017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97136" y="3121706"/>
            <a:ext cx="1355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en-US" sz="13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9/2018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2981" y="5724675"/>
            <a:ext cx="835730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Ref: https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://en.wikipedia.org/wiki/List_of_Nvidia_graphics_processing_units</a:t>
            </a:r>
            <a:endParaRPr lang="en-US" sz="1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7363754" y="2529815"/>
            <a:ext cx="485775" cy="933130"/>
          </a:xfrm>
          <a:prstGeom prst="upArrow">
            <a:avLst>
              <a:gd name="adj1" fmla="val 50000"/>
              <a:gd name="adj2" fmla="val 3039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auto">
          <a:xfrm>
            <a:off x="6686489" y="1694790"/>
            <a:ext cx="1931729" cy="8397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????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$1200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~22.5 TFLOPS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56993" y="3480921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2020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608002" y="195854"/>
            <a:ext cx="27848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Hardware overview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</a:t>
            </a:r>
            <a:endParaRPr lang="vi-V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3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483129"/>
            <a:ext cx="8631767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800" b="1" dirty="0"/>
              <a:t>Workstation 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History: Increase 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~50% each year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Prices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(Full DGX): ~1000$/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TFLOPS;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N/A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$/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TOPS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Prices 2018 (T4 support INT4, Dell R740+4Cards = 13200$): ~400$/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TFLOPS;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12$/TOPS</a:t>
            </a:r>
            <a:endParaRPr lang="vi-VN" sz="17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AutoShape 9"/>
          <p:cNvSpPr>
            <a:spLocks noChangeShapeType="1"/>
          </p:cNvSpPr>
          <p:nvPr/>
        </p:nvSpPr>
        <p:spPr bwMode="auto">
          <a:xfrm flipV="1">
            <a:off x="405876" y="3474571"/>
            <a:ext cx="8120062" cy="6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1156763" y="2513498"/>
            <a:ext cx="485775" cy="933130"/>
          </a:xfrm>
          <a:prstGeom prst="upArrow">
            <a:avLst>
              <a:gd name="adj1" fmla="val 50000"/>
              <a:gd name="adj2" fmla="val 3047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182562" y="2513498"/>
            <a:ext cx="485775" cy="933130"/>
          </a:xfrm>
          <a:prstGeom prst="upArrow">
            <a:avLst>
              <a:gd name="adj1" fmla="val 50000"/>
              <a:gd name="adj2" fmla="val 3039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 rot="10800000">
            <a:off x="2708124" y="3512430"/>
            <a:ext cx="485775" cy="901380"/>
          </a:xfrm>
          <a:prstGeom prst="upArrow">
            <a:avLst>
              <a:gd name="adj1" fmla="val 50000"/>
              <a:gd name="adj2" fmla="val 2884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17194" y="1697523"/>
            <a:ext cx="1671637" cy="8207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Tesla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 TFLOPS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2232959" y="4428176"/>
            <a:ext cx="1651258" cy="8778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Femi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 TFLOPS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3559111" y="1687998"/>
            <a:ext cx="1931729" cy="8397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Kepler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5.5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 rot="10800000">
            <a:off x="5975013" y="3501672"/>
            <a:ext cx="485775" cy="1001392"/>
          </a:xfrm>
          <a:prstGeom prst="upArrow">
            <a:avLst>
              <a:gd name="adj1" fmla="val 50000"/>
              <a:gd name="adj2" fmla="val 341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1"/>
          <p:cNvSpPr>
            <a:spLocks noChangeArrowheads="1"/>
          </p:cNvSpPr>
          <p:nvPr/>
        </p:nvSpPr>
        <p:spPr bwMode="auto">
          <a:xfrm>
            <a:off x="5381289" y="4515163"/>
            <a:ext cx="1673225" cy="785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Maxwell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/>
            <a:r>
              <a:rPr lang="en-US" alt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7.3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</a:t>
            </a:r>
            <a:endParaRPr lang="pt-BR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2050" y="3464604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6/2008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1728" y="3155576"/>
            <a:ext cx="1355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7/2011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5801" y="3464604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11/2014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97136" y="3121706"/>
            <a:ext cx="1355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en-US" sz="13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8/2015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2981" y="5394475"/>
            <a:ext cx="83573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Ref: https</a:t>
            </a:r>
            <a:r>
              <a:rPr lang="en-US" sz="13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3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en.wikipedia.org/wiki/List_of_Nvidia_graphics_processing_units</a:t>
            </a:r>
            <a:endParaRPr lang="en-US" sz="13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DGX-1: 8 cards =&gt; 129k$</a:t>
            </a:r>
            <a:r>
              <a:rPr lang="vi-VN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T4 </a:t>
            </a:r>
            <a:r>
              <a:rPr lang="vi-V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INT4</a:t>
            </a:r>
            <a:endParaRPr lang="en-US" sz="1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7363754" y="2529815"/>
            <a:ext cx="485775" cy="933130"/>
          </a:xfrm>
          <a:prstGeom prst="upArrow">
            <a:avLst>
              <a:gd name="adj1" fmla="val 50000"/>
              <a:gd name="adj2" fmla="val 3039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altLang="en-US" sz="13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auto">
          <a:xfrm>
            <a:off x="6652621" y="1694790"/>
            <a:ext cx="1931729" cy="8397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Volta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14.9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TFLOPS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56993" y="3480921"/>
            <a:ext cx="13554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6/2017</a:t>
            </a: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en-US" alt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608002" y="195854"/>
            <a:ext cx="27848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Hardware overview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</a:t>
            </a:r>
            <a:endParaRPr lang="vi-V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92" y="1269987"/>
            <a:ext cx="6918916" cy="5209944"/>
          </a:xfrm>
          <a:prstGeom prst="rect">
            <a:avLst/>
          </a:prstGeom>
        </p:spPr>
      </p:pic>
      <p:sp>
        <p:nvSpPr>
          <p:cNvPr id="2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700" y="483129"/>
            <a:ext cx="8631767" cy="4368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with type precision depend on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V100 and other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Nvidia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not support for INT8/INT4</a:t>
            </a:r>
            <a:endParaRPr lang="vi-VN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4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622059" y="225784"/>
            <a:ext cx="3655168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2. Deployment solution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(1)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66" y="1348377"/>
            <a:ext cx="8771167" cy="385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0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399242" y="225784"/>
            <a:ext cx="3877985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>
                <a:solidFill>
                  <a:srgbClr val="595959"/>
                </a:solidFill>
                <a:latin typeface="Helvetica" panose="020B0604020202020204" pitchFamily="34" charset="0"/>
              </a:rPr>
              <a:t>Deployment 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solution 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(2) 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76222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FOG/EDGE solving: </a:t>
            </a: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Delay/Bandwidth/Responding</a:t>
            </a:r>
            <a:endParaRPr lang="vi-VN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2" y="1607123"/>
            <a:ext cx="7169346" cy="426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0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583861" y="225784"/>
            <a:ext cx="2693366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Hardware</a:t>
            </a:r>
            <a:r>
              <a:rPr lang="en-US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 &amp; SDKs</a:t>
            </a:r>
            <a:r>
              <a:rPr lang="vi-VN" altLang="en-US" sz="2160" b="1" dirty="0" smtClean="0">
                <a:solidFill>
                  <a:srgbClr val="595959"/>
                </a:solidFill>
                <a:latin typeface="Helvetica" panose="020B0604020202020204" pitchFamily="34" charset="0"/>
              </a:rPr>
              <a:t>	</a:t>
            </a:r>
            <a:endParaRPr lang="en-US" altLang="en-US" sz="216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4107" y="1740010"/>
            <a:ext cx="6890008" cy="3481749"/>
          </a:xfrm>
          <a:prstGeom prst="rect">
            <a:avLst/>
          </a:prstGeom>
        </p:spPr>
        <p:txBody>
          <a:bodyPr/>
          <a:lstStyle/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6507" y="1033890"/>
            <a:ext cx="8010718" cy="436869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vi-VN" sz="1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CC0000"/>
              </a:buClr>
              <a:buSzPts val="1400"/>
              <a:buFont typeface="Wingdings" pitchFamily="2" charset="2"/>
              <a:buChar char="u"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831" y="935082"/>
            <a:ext cx="9323876" cy="482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5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KD_BM.03 Slide_2016_mẫu slide việ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PKD_BM.03 Slide_2016_mẫu slide viện</Template>
  <TotalTime>25706</TotalTime>
  <Words>1024</Words>
  <Application>Microsoft Office PowerPoint</Application>
  <PresentationFormat>On-screen Show (4:3)</PresentationFormat>
  <Paragraphs>416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MS PGothic</vt:lpstr>
      <vt:lpstr>SimSun</vt:lpstr>
      <vt:lpstr>Arial</vt:lpstr>
      <vt:lpstr>Calibri</vt:lpstr>
      <vt:lpstr>Cambria Math</vt:lpstr>
      <vt:lpstr>Helvetica</vt:lpstr>
      <vt:lpstr>Times New Roman</vt:lpstr>
      <vt:lpstr>Wingdings</vt:lpstr>
      <vt:lpstr>PKD_BM.03 Slide_2016_mẫu slide viện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Nghiên cứu, thiết kế, chế thử hệ thống Quang điện tử quan sát, chỉ thị mục tiêu, điều khiển hỏa lực phục vụ nâng cấp xe tăng T-54/55</dc:title>
  <dc:creator>Nguyen Hoang Viet</dc:creator>
  <cp:lastModifiedBy>h2t</cp:lastModifiedBy>
  <cp:revision>1772</cp:revision>
  <cp:lastPrinted>2018-03-05T04:26:58Z</cp:lastPrinted>
  <dcterms:created xsi:type="dcterms:W3CDTF">2016-03-16T08:06:07Z</dcterms:created>
  <dcterms:modified xsi:type="dcterms:W3CDTF">2019-11-29T02:49:21Z</dcterms:modified>
</cp:coreProperties>
</file>