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93" r:id="rId1"/>
  </p:sldMasterIdLst>
  <p:notesMasterIdLst>
    <p:notesMasterId r:id="rId15"/>
  </p:notesMasterIdLst>
  <p:sldIdLst>
    <p:sldId id="256" r:id="rId2"/>
    <p:sldId id="259" r:id="rId3"/>
    <p:sldId id="306" r:id="rId4"/>
    <p:sldId id="309" r:id="rId5"/>
    <p:sldId id="315" r:id="rId6"/>
    <p:sldId id="308" r:id="rId7"/>
    <p:sldId id="316" r:id="rId8"/>
    <p:sldId id="310" r:id="rId9"/>
    <p:sldId id="311" r:id="rId10"/>
    <p:sldId id="312" r:id="rId11"/>
    <p:sldId id="317" r:id="rId12"/>
    <p:sldId id="313" r:id="rId13"/>
    <p:sldId id="314" r:id="rId14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EA86F-DFE2-4FC8-AAE7-7F643CA0D4F5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55376-C7CA-48C0-B215-D22CA916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432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7E1D6-ED71-4962-B9C6-6E43CDAF7B20}" type="datetime1">
              <a:rPr lang="en-US" smtClean="0"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803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376-038B-4F5D-9034-34FE7998BD77}" type="datetime1">
              <a:rPr lang="en-US" smtClean="0"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12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52DA-0C7B-4D22-98BB-BA0350A05BB0}" type="datetime1">
              <a:rPr lang="en-US" smtClean="0"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216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CF242-3929-4E1F-83D7-7994C4F7E0FC}" type="datetime1">
              <a:rPr lang="en-US" smtClean="0"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62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864127B-3921-4EAE-A9C3-936B9787E47D}" type="datetime1">
              <a:rPr lang="en-US" smtClean="0"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291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82313-D942-44FC-A444-B5F4040BC66F}" type="datetime1">
              <a:rPr lang="en-US" smtClean="0"/>
              <a:t>11/13/2019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308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F2E8-F4D2-4B1D-9199-681D657C41E8}" type="datetime1">
              <a:rPr lang="en-US" smtClean="0"/>
              <a:t>11/13/2019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012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A47A-2B9D-4E4F-BB92-F6DB62EE1971}" type="datetime1">
              <a:rPr lang="en-US" smtClean="0"/>
              <a:t>11/13/2019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210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A3629-39A3-4172-80B8-FCD31EDD8603}" type="datetime1">
              <a:rPr lang="en-US" smtClean="0"/>
              <a:t>11/13/2019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459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0DADE-0CFF-42C0-BFBE-3915E54F4489}" type="datetime1">
              <a:rPr lang="en-US" smtClean="0"/>
              <a:t>11/13/2019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096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7399E-A977-49A4-8799-19BD2709E5F4}" type="datetime1">
              <a:rPr lang="en-US" smtClean="0"/>
              <a:t>11/13/2019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949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C9E2D65C-C15A-4A11-B428-9297DBEB51A5}" type="datetime1">
              <a:rPr lang="en-US" smtClean="0"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49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HW AI: the first look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Presenter: </a:t>
            </a:r>
            <a:r>
              <a:rPr lang="en-US" dirty="0" err="1" smtClean="0"/>
              <a:t>Cuong</a:t>
            </a:r>
            <a:r>
              <a:rPr lang="en-US" dirty="0" smtClean="0"/>
              <a:t> Pham (cuongpt12)</a:t>
            </a:r>
          </a:p>
          <a:p>
            <a:r>
              <a:rPr lang="en-US" dirty="0" smtClean="0"/>
              <a:t>Nov-12-2019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12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Boards survey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4436683"/>
              </p:ext>
            </p:extLst>
          </p:nvPr>
        </p:nvGraphicFramePr>
        <p:xfrm>
          <a:off x="1069848" y="1746564"/>
          <a:ext cx="9936076" cy="4739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074">
                  <a:extLst>
                    <a:ext uri="{9D8B030D-6E8A-4147-A177-3AD203B41FA5}">
                      <a16:colId xmlns:a16="http://schemas.microsoft.com/office/drawing/2014/main" val="40531001"/>
                    </a:ext>
                  </a:extLst>
                </a:gridCol>
                <a:gridCol w="1123910">
                  <a:extLst>
                    <a:ext uri="{9D8B030D-6E8A-4147-A177-3AD203B41FA5}">
                      <a16:colId xmlns:a16="http://schemas.microsoft.com/office/drawing/2014/main" val="3441032068"/>
                    </a:ext>
                  </a:extLst>
                </a:gridCol>
                <a:gridCol w="766596">
                  <a:extLst>
                    <a:ext uri="{9D8B030D-6E8A-4147-A177-3AD203B41FA5}">
                      <a16:colId xmlns:a16="http://schemas.microsoft.com/office/drawing/2014/main" val="167746333"/>
                    </a:ext>
                  </a:extLst>
                </a:gridCol>
                <a:gridCol w="2455710">
                  <a:extLst>
                    <a:ext uri="{9D8B030D-6E8A-4147-A177-3AD203B41FA5}">
                      <a16:colId xmlns:a16="http://schemas.microsoft.com/office/drawing/2014/main" val="412717401"/>
                    </a:ext>
                  </a:extLst>
                </a:gridCol>
                <a:gridCol w="740617">
                  <a:extLst>
                    <a:ext uri="{9D8B030D-6E8A-4147-A177-3AD203B41FA5}">
                      <a16:colId xmlns:a16="http://schemas.microsoft.com/office/drawing/2014/main" val="2130158851"/>
                    </a:ext>
                  </a:extLst>
                </a:gridCol>
                <a:gridCol w="1208360">
                  <a:extLst>
                    <a:ext uri="{9D8B030D-6E8A-4147-A177-3AD203B41FA5}">
                      <a16:colId xmlns:a16="http://schemas.microsoft.com/office/drawing/2014/main" val="2673297857"/>
                    </a:ext>
                  </a:extLst>
                </a:gridCol>
                <a:gridCol w="1037603">
                  <a:extLst>
                    <a:ext uri="{9D8B030D-6E8A-4147-A177-3AD203B41FA5}">
                      <a16:colId xmlns:a16="http://schemas.microsoft.com/office/drawing/2014/main" val="2032919622"/>
                    </a:ext>
                  </a:extLst>
                </a:gridCol>
                <a:gridCol w="1037603">
                  <a:extLst>
                    <a:ext uri="{9D8B030D-6E8A-4147-A177-3AD203B41FA5}">
                      <a16:colId xmlns:a16="http://schemas.microsoft.com/office/drawing/2014/main" val="4019805844"/>
                    </a:ext>
                  </a:extLst>
                </a:gridCol>
                <a:gridCol w="1037603">
                  <a:extLst>
                    <a:ext uri="{9D8B030D-6E8A-4147-A177-3AD203B41FA5}">
                      <a16:colId xmlns:a16="http://schemas.microsoft.com/office/drawing/2014/main" val="3127553824"/>
                    </a:ext>
                  </a:extLst>
                </a:gridCol>
              </a:tblGrid>
              <a:tr h="301851">
                <a:tc rowSpan="2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No.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Board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Vendor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feature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frameworks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Prices (</a:t>
                      </a:r>
                      <a:r>
                        <a:rPr lang="en-US" sz="1100" dirty="0" err="1" smtClean="0"/>
                        <a:t>eval</a:t>
                      </a:r>
                      <a:r>
                        <a:rPr lang="en-US" sz="1100" dirty="0" smtClean="0"/>
                        <a:t>..)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Power (W)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Powe</a:t>
                      </a:r>
                      <a:r>
                        <a:rPr lang="en-US" sz="1100" baseline="0" dirty="0" smtClean="0"/>
                        <a:t>r efficiently (GOP/W)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extLst>
                  <a:ext uri="{0D108BD9-81ED-4DB2-BD59-A6C34878D82A}">
                    <a16:rowId xmlns:a16="http://schemas.microsoft.com/office/drawing/2014/main" val="3563384277"/>
                  </a:ext>
                </a:extLst>
              </a:tr>
              <a:tr h="30185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Chipset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OPS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652442"/>
                  </a:ext>
                </a:extLst>
              </a:tr>
              <a:tr h="567589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Jetson Nano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NVIDIA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Quad-core ARM Cortex-A57</a:t>
                      </a:r>
                    </a:p>
                    <a:p>
                      <a:pPr algn="l"/>
                      <a:r>
                        <a:rPr lang="en-US" sz="1100" dirty="0" smtClean="0"/>
                        <a:t>128-core NVIDIA Maxwell™ GPU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472 GFLOPS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TensorFlow</a:t>
                      </a:r>
                      <a:r>
                        <a:rPr lang="en-US" sz="1100" dirty="0" smtClean="0"/>
                        <a:t>, </a:t>
                      </a:r>
                      <a:r>
                        <a:rPr lang="en-US" sz="1100" dirty="0" err="1" smtClean="0"/>
                        <a:t>PyTorch</a:t>
                      </a:r>
                      <a:r>
                        <a:rPr lang="en-US" sz="1100" dirty="0" smtClean="0"/>
                        <a:t>, </a:t>
                      </a:r>
                      <a:r>
                        <a:rPr lang="en-US" sz="1100" dirty="0" err="1" smtClean="0"/>
                        <a:t>Caffe</a:t>
                      </a:r>
                      <a:r>
                        <a:rPr lang="en-US" sz="1100" dirty="0" smtClean="0"/>
                        <a:t> and </a:t>
                      </a:r>
                      <a:r>
                        <a:rPr lang="en-US" sz="1100" dirty="0" err="1" smtClean="0"/>
                        <a:t>MXNet</a:t>
                      </a:r>
                      <a:endParaRPr lang="en-US" sz="1100" dirty="0" smtClean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99$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</a:t>
                      </a:r>
                      <a:endParaRPr lang="en-US" sz="1100" dirty="0" smtClean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94.4</a:t>
                      </a:r>
                      <a:endParaRPr lang="en-US" sz="1100" dirty="0" smtClean="0"/>
                    </a:p>
                  </a:txBody>
                  <a:tcPr marL="89497" marR="89497" marT="44748" marB="44748" anchor="ctr"/>
                </a:tc>
                <a:extLst>
                  <a:ext uri="{0D108BD9-81ED-4DB2-BD59-A6C34878D82A}">
                    <a16:rowId xmlns:a16="http://schemas.microsoft.com/office/drawing/2014/main" val="2376573492"/>
                  </a:ext>
                </a:extLst>
              </a:tr>
              <a:tr h="730252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Coral Edge TPU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Google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NXP i.MX 8M </a:t>
                      </a:r>
                      <a:r>
                        <a:rPr lang="en-US" sz="1100" dirty="0" err="1" smtClean="0"/>
                        <a:t>SoC</a:t>
                      </a:r>
                      <a:r>
                        <a:rPr lang="en-US" sz="1100" dirty="0" smtClean="0"/>
                        <a:t>:</a:t>
                      </a:r>
                    </a:p>
                    <a:p>
                      <a:pPr algn="l"/>
                      <a:r>
                        <a:rPr lang="en-US" sz="1100" dirty="0" smtClean="0"/>
                        <a:t>    Quad-core ARM Cortex-A53 + GC7000 GPU</a:t>
                      </a:r>
                    </a:p>
                    <a:p>
                      <a:pPr algn="l"/>
                      <a:r>
                        <a:rPr lang="en-US" sz="1100" dirty="0" smtClean="0"/>
                        <a:t>    Edge TPU coprocessor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 TOPS</a:t>
                      </a:r>
                      <a:r>
                        <a:rPr lang="en-US" sz="1100" baseline="0" dirty="0" smtClean="0"/>
                        <a:t> (int8)</a:t>
                      </a:r>
                      <a:endParaRPr lang="en-US" sz="1100" dirty="0" smtClean="0"/>
                    </a:p>
                    <a:p>
                      <a:pPr algn="l"/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TensorFlow</a:t>
                      </a:r>
                      <a:r>
                        <a:rPr lang="en-US" sz="1100" dirty="0" smtClean="0"/>
                        <a:t> Lite</a:t>
                      </a:r>
                    </a:p>
                    <a:p>
                      <a:pPr algn="l"/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2000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extLst>
                  <a:ext uri="{0D108BD9-81ED-4DB2-BD59-A6C34878D82A}">
                    <a16:rowId xmlns:a16="http://schemas.microsoft.com/office/drawing/2014/main" val="1259066591"/>
                  </a:ext>
                </a:extLst>
              </a:tr>
              <a:tr h="730252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AI Core X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AAEON (ASUS)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100" dirty="0" smtClean="0"/>
                        <a:t>Intel® Movidius™ Myriad™ X VPU 2485:</a:t>
                      </a:r>
                    </a:p>
                    <a:p>
                      <a:pPr algn="l"/>
                      <a:r>
                        <a:rPr lang="en-US" sz="1100" dirty="0" smtClean="0"/>
                        <a:t>    2 LEON4 cores</a:t>
                      </a:r>
                    </a:p>
                    <a:p>
                      <a:pPr algn="l"/>
                      <a:r>
                        <a:rPr lang="en-US" sz="1100" dirty="0" smtClean="0"/>
                        <a:t>    16 SHAVE core</a:t>
                      </a:r>
                    </a:p>
                    <a:p>
                      <a:pPr algn="l"/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 TOPS</a:t>
                      </a:r>
                      <a:r>
                        <a:rPr lang="en-US" sz="1100" baseline="0" dirty="0" smtClean="0"/>
                        <a:t> (int8)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caffe</a:t>
                      </a:r>
                      <a:r>
                        <a:rPr lang="en-US" sz="1100" dirty="0" smtClean="0"/>
                        <a:t>, </a:t>
                      </a:r>
                      <a:r>
                        <a:rPr lang="en-US" sz="1100" dirty="0" err="1" smtClean="0"/>
                        <a:t>tensorFlow</a:t>
                      </a:r>
                      <a:endParaRPr lang="en-US" sz="1100" dirty="0" smtClean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79$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2.5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400</a:t>
                      </a:r>
                    </a:p>
                  </a:txBody>
                  <a:tcPr marL="89497" marR="89497" marT="44748" marB="44748" anchor="ctr"/>
                </a:tc>
                <a:extLst>
                  <a:ext uri="{0D108BD9-81ED-4DB2-BD59-A6C34878D82A}">
                    <a16:rowId xmlns:a16="http://schemas.microsoft.com/office/drawing/2014/main" val="2587168386"/>
                  </a:ext>
                </a:extLst>
              </a:tr>
              <a:tr h="730252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Xilinx </a:t>
                      </a:r>
                      <a:r>
                        <a:rPr lang="en-US" sz="1100" dirty="0" err="1" smtClean="0"/>
                        <a:t>Zynq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100" dirty="0" err="1" smtClean="0"/>
                        <a:t>UltraScale</a:t>
                      </a:r>
                      <a:r>
                        <a:rPr lang="en-US" sz="1100" dirty="0" smtClean="0"/>
                        <a:t>+ </a:t>
                      </a:r>
                      <a:r>
                        <a:rPr lang="en-US" sz="1100" dirty="0" err="1" smtClean="0"/>
                        <a:t>MPSoC</a:t>
                      </a:r>
                      <a:r>
                        <a:rPr lang="en-US" sz="1100" dirty="0" smtClean="0"/>
                        <a:t> ZCU104 Evaluation Kit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Xilinx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Zynq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100" dirty="0" err="1" smtClean="0"/>
                        <a:t>UltraScale</a:t>
                      </a:r>
                      <a:r>
                        <a:rPr lang="en-US" sz="1100" dirty="0" smtClean="0"/>
                        <a:t>+</a:t>
                      </a:r>
                      <a:r>
                        <a:rPr lang="en-US" sz="1100" baseline="0" dirty="0" smtClean="0"/>
                        <a:t> (XCZU7EV-2FFVC1156)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2.4 TOPS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smtClean="0"/>
                        <a:t>(MAC int8</a:t>
                      </a:r>
                      <a:r>
                        <a:rPr lang="en-US" sz="1100" baseline="0" dirty="0" smtClean="0"/>
                        <a:t>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caffe</a:t>
                      </a:r>
                      <a:r>
                        <a:rPr lang="en-US" sz="1100" dirty="0" smtClean="0"/>
                        <a:t>, </a:t>
                      </a:r>
                      <a:r>
                        <a:rPr lang="en-US" sz="1100" dirty="0" err="1" smtClean="0"/>
                        <a:t>tensorflow</a:t>
                      </a:r>
                      <a:endParaRPr lang="en-US" sz="1100" dirty="0" smtClean="0"/>
                    </a:p>
                    <a:p>
                      <a:pPr algn="l"/>
                      <a:endParaRPr lang="en-US" sz="1100" dirty="0" smtClean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895$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_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_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extLst>
                  <a:ext uri="{0D108BD9-81ED-4DB2-BD59-A6C34878D82A}">
                    <a16:rowId xmlns:a16="http://schemas.microsoft.com/office/drawing/2014/main" val="2383670802"/>
                  </a:ext>
                </a:extLst>
              </a:tr>
              <a:tr h="892914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5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Sipeed</a:t>
                      </a:r>
                      <a:r>
                        <a:rPr lang="en-US" sz="1100" dirty="0" smtClean="0"/>
                        <a:t> MAIX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Seeed</a:t>
                      </a:r>
                      <a:r>
                        <a:rPr lang="en-US" sz="1100" dirty="0" smtClean="0"/>
                        <a:t> Studio</a:t>
                      </a:r>
                    </a:p>
                    <a:p>
                      <a:pPr algn="l"/>
                      <a:r>
                        <a:rPr lang="en-US" sz="1100" dirty="0" smtClean="0"/>
                        <a:t>(China)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Kendryte</a:t>
                      </a:r>
                      <a:r>
                        <a:rPr lang="en-US" sz="1100" dirty="0" smtClean="0"/>
                        <a:t> K210:</a:t>
                      </a:r>
                    </a:p>
                    <a:p>
                      <a:pPr algn="l"/>
                      <a:r>
                        <a:rPr lang="en-US" sz="1100" dirty="0" smtClean="0"/>
                        <a:t>    </a:t>
                      </a:r>
                      <a:r>
                        <a:rPr lang="en-US" sz="1100" dirty="0" err="1" smtClean="0"/>
                        <a:t>Dua</a:t>
                      </a:r>
                      <a:r>
                        <a:rPr lang="en-US" sz="1100" dirty="0" smtClean="0"/>
                        <a:t>-core RV64GC, 8MB SRAM @ 400MHz, boot 800MHz</a:t>
                      </a:r>
                    </a:p>
                    <a:p>
                      <a:pPr algn="l"/>
                      <a:r>
                        <a:rPr lang="en-US" sz="1100" dirty="0" smtClean="0"/>
                        <a:t>    </a:t>
                      </a:r>
                      <a:r>
                        <a:rPr lang="pt-BR" sz="1100" dirty="0" smtClean="0"/>
                        <a:t>KPU (Neural network processor) 64 core, APU (audio processor)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250 GOPS</a:t>
                      </a:r>
                    </a:p>
                    <a:p>
                      <a:pPr algn="l"/>
                      <a:r>
                        <a:rPr lang="en-US" sz="1100" dirty="0" smtClean="0"/>
                        <a:t>Max</a:t>
                      </a:r>
                      <a:r>
                        <a:rPr lang="en-US" sz="1100" baseline="0" dirty="0" smtClean="0"/>
                        <a:t> 500 GOPS (int8)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????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5$ (chip)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0.3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833.3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extLst>
                  <a:ext uri="{0D108BD9-81ED-4DB2-BD59-A6C34878D82A}">
                    <a16:rowId xmlns:a16="http://schemas.microsoft.com/office/drawing/2014/main" val="1976279379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59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Boards survey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4436683"/>
              </p:ext>
            </p:extLst>
          </p:nvPr>
        </p:nvGraphicFramePr>
        <p:xfrm>
          <a:off x="1069848" y="1746564"/>
          <a:ext cx="9936076" cy="4739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074">
                  <a:extLst>
                    <a:ext uri="{9D8B030D-6E8A-4147-A177-3AD203B41FA5}">
                      <a16:colId xmlns:a16="http://schemas.microsoft.com/office/drawing/2014/main" val="40531001"/>
                    </a:ext>
                  </a:extLst>
                </a:gridCol>
                <a:gridCol w="1123910">
                  <a:extLst>
                    <a:ext uri="{9D8B030D-6E8A-4147-A177-3AD203B41FA5}">
                      <a16:colId xmlns:a16="http://schemas.microsoft.com/office/drawing/2014/main" val="3441032068"/>
                    </a:ext>
                  </a:extLst>
                </a:gridCol>
                <a:gridCol w="766596">
                  <a:extLst>
                    <a:ext uri="{9D8B030D-6E8A-4147-A177-3AD203B41FA5}">
                      <a16:colId xmlns:a16="http://schemas.microsoft.com/office/drawing/2014/main" val="167746333"/>
                    </a:ext>
                  </a:extLst>
                </a:gridCol>
                <a:gridCol w="2455710">
                  <a:extLst>
                    <a:ext uri="{9D8B030D-6E8A-4147-A177-3AD203B41FA5}">
                      <a16:colId xmlns:a16="http://schemas.microsoft.com/office/drawing/2014/main" val="412717401"/>
                    </a:ext>
                  </a:extLst>
                </a:gridCol>
                <a:gridCol w="740617">
                  <a:extLst>
                    <a:ext uri="{9D8B030D-6E8A-4147-A177-3AD203B41FA5}">
                      <a16:colId xmlns:a16="http://schemas.microsoft.com/office/drawing/2014/main" val="2130158851"/>
                    </a:ext>
                  </a:extLst>
                </a:gridCol>
                <a:gridCol w="1208360">
                  <a:extLst>
                    <a:ext uri="{9D8B030D-6E8A-4147-A177-3AD203B41FA5}">
                      <a16:colId xmlns:a16="http://schemas.microsoft.com/office/drawing/2014/main" val="2673297857"/>
                    </a:ext>
                  </a:extLst>
                </a:gridCol>
                <a:gridCol w="1037603">
                  <a:extLst>
                    <a:ext uri="{9D8B030D-6E8A-4147-A177-3AD203B41FA5}">
                      <a16:colId xmlns:a16="http://schemas.microsoft.com/office/drawing/2014/main" val="2032919622"/>
                    </a:ext>
                  </a:extLst>
                </a:gridCol>
                <a:gridCol w="1037603">
                  <a:extLst>
                    <a:ext uri="{9D8B030D-6E8A-4147-A177-3AD203B41FA5}">
                      <a16:colId xmlns:a16="http://schemas.microsoft.com/office/drawing/2014/main" val="4019805844"/>
                    </a:ext>
                  </a:extLst>
                </a:gridCol>
                <a:gridCol w="1037603">
                  <a:extLst>
                    <a:ext uri="{9D8B030D-6E8A-4147-A177-3AD203B41FA5}">
                      <a16:colId xmlns:a16="http://schemas.microsoft.com/office/drawing/2014/main" val="3127553824"/>
                    </a:ext>
                  </a:extLst>
                </a:gridCol>
              </a:tblGrid>
              <a:tr h="301851">
                <a:tc rowSpan="2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No.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Board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Vendor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feature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frameworks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Prices (</a:t>
                      </a:r>
                      <a:r>
                        <a:rPr lang="en-US" sz="1100" dirty="0" err="1" smtClean="0"/>
                        <a:t>eval</a:t>
                      </a:r>
                      <a:r>
                        <a:rPr lang="en-US" sz="1100" dirty="0" smtClean="0"/>
                        <a:t>..)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Power (W)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Powe</a:t>
                      </a:r>
                      <a:r>
                        <a:rPr lang="en-US" sz="1100" baseline="0" dirty="0" smtClean="0"/>
                        <a:t>r efficiently (GOP/W)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extLst>
                  <a:ext uri="{0D108BD9-81ED-4DB2-BD59-A6C34878D82A}">
                    <a16:rowId xmlns:a16="http://schemas.microsoft.com/office/drawing/2014/main" val="3563384277"/>
                  </a:ext>
                </a:extLst>
              </a:tr>
              <a:tr h="30185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Chipset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OPS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652442"/>
                  </a:ext>
                </a:extLst>
              </a:tr>
              <a:tr h="567589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Jetson Nano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NVIDIA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Quad-core ARM Cortex-A57</a:t>
                      </a:r>
                    </a:p>
                    <a:p>
                      <a:pPr algn="l"/>
                      <a:r>
                        <a:rPr lang="en-US" sz="1100" dirty="0" smtClean="0"/>
                        <a:t>128-core NVIDIA Maxwell™ GPU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472 GFLOPS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TensorFlow</a:t>
                      </a:r>
                      <a:r>
                        <a:rPr lang="en-US" sz="1100" dirty="0" smtClean="0"/>
                        <a:t>, </a:t>
                      </a:r>
                      <a:r>
                        <a:rPr lang="en-US" sz="1100" dirty="0" err="1" smtClean="0"/>
                        <a:t>PyTorch</a:t>
                      </a:r>
                      <a:r>
                        <a:rPr lang="en-US" sz="1100" dirty="0" smtClean="0"/>
                        <a:t>, </a:t>
                      </a:r>
                      <a:r>
                        <a:rPr lang="en-US" sz="1100" dirty="0" err="1" smtClean="0"/>
                        <a:t>Caffe</a:t>
                      </a:r>
                      <a:r>
                        <a:rPr lang="en-US" sz="1100" dirty="0" smtClean="0"/>
                        <a:t> and </a:t>
                      </a:r>
                      <a:r>
                        <a:rPr lang="en-US" sz="1100" dirty="0" err="1" smtClean="0"/>
                        <a:t>MXNet</a:t>
                      </a:r>
                      <a:endParaRPr lang="en-US" sz="1100" dirty="0" smtClean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99$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</a:t>
                      </a:r>
                      <a:endParaRPr lang="en-US" sz="1100" dirty="0" smtClean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94.4</a:t>
                      </a:r>
                      <a:endParaRPr lang="en-US" sz="1100" dirty="0" smtClean="0"/>
                    </a:p>
                  </a:txBody>
                  <a:tcPr marL="89497" marR="89497" marT="44748" marB="44748" anchor="ctr"/>
                </a:tc>
                <a:extLst>
                  <a:ext uri="{0D108BD9-81ED-4DB2-BD59-A6C34878D82A}">
                    <a16:rowId xmlns:a16="http://schemas.microsoft.com/office/drawing/2014/main" val="2376573492"/>
                  </a:ext>
                </a:extLst>
              </a:tr>
              <a:tr h="730252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Coral Edge TPU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Google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NXP i.MX 8M </a:t>
                      </a:r>
                      <a:r>
                        <a:rPr lang="en-US" sz="1100" dirty="0" err="1" smtClean="0"/>
                        <a:t>SoC</a:t>
                      </a:r>
                      <a:r>
                        <a:rPr lang="en-US" sz="1100" dirty="0" smtClean="0"/>
                        <a:t>:</a:t>
                      </a:r>
                    </a:p>
                    <a:p>
                      <a:pPr algn="l"/>
                      <a:r>
                        <a:rPr lang="en-US" sz="1100" dirty="0" smtClean="0"/>
                        <a:t>    Quad-core ARM Cortex-A53 + GC7000 GPU</a:t>
                      </a:r>
                    </a:p>
                    <a:p>
                      <a:pPr algn="l"/>
                      <a:r>
                        <a:rPr lang="en-US" sz="1100" dirty="0" smtClean="0"/>
                        <a:t>    Edge TPU coprocessor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 TOPS</a:t>
                      </a:r>
                      <a:r>
                        <a:rPr lang="en-US" sz="1100" baseline="0" dirty="0" smtClean="0"/>
                        <a:t> (int8)</a:t>
                      </a:r>
                      <a:endParaRPr lang="en-US" sz="1100" dirty="0" smtClean="0"/>
                    </a:p>
                    <a:p>
                      <a:pPr algn="l"/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TensorFlow</a:t>
                      </a:r>
                      <a:r>
                        <a:rPr lang="en-US" sz="1100" dirty="0" smtClean="0"/>
                        <a:t> Lite</a:t>
                      </a:r>
                    </a:p>
                    <a:p>
                      <a:pPr algn="l"/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2000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extLst>
                  <a:ext uri="{0D108BD9-81ED-4DB2-BD59-A6C34878D82A}">
                    <a16:rowId xmlns:a16="http://schemas.microsoft.com/office/drawing/2014/main" val="1259066591"/>
                  </a:ext>
                </a:extLst>
              </a:tr>
              <a:tr h="730252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3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AI Core X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AAEON (ASUS)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100" dirty="0" smtClean="0"/>
                        <a:t>Intel® Movidius™ Myriad™ X VPU 2485:</a:t>
                      </a:r>
                    </a:p>
                    <a:p>
                      <a:pPr algn="l"/>
                      <a:r>
                        <a:rPr lang="en-US" sz="1100" dirty="0" smtClean="0"/>
                        <a:t>    2 LEON4 cores</a:t>
                      </a:r>
                    </a:p>
                    <a:p>
                      <a:pPr algn="l"/>
                      <a:r>
                        <a:rPr lang="en-US" sz="1100" dirty="0" smtClean="0"/>
                        <a:t>    16 SHAVE core</a:t>
                      </a:r>
                    </a:p>
                    <a:p>
                      <a:pPr algn="l"/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1 TOPS</a:t>
                      </a:r>
                      <a:r>
                        <a:rPr lang="en-US" sz="1100" baseline="0" dirty="0" smtClean="0"/>
                        <a:t> (int8)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caffe</a:t>
                      </a:r>
                      <a:r>
                        <a:rPr lang="en-US" sz="1100" dirty="0" smtClean="0"/>
                        <a:t>, </a:t>
                      </a:r>
                      <a:r>
                        <a:rPr lang="en-US" sz="1100" dirty="0" err="1" smtClean="0"/>
                        <a:t>tensorFlow</a:t>
                      </a:r>
                      <a:endParaRPr lang="en-US" sz="1100" dirty="0" smtClean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79$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2.5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400</a:t>
                      </a:r>
                    </a:p>
                  </a:txBody>
                  <a:tcPr marL="89497" marR="89497" marT="44748" marB="44748" anchor="ctr"/>
                </a:tc>
                <a:extLst>
                  <a:ext uri="{0D108BD9-81ED-4DB2-BD59-A6C34878D82A}">
                    <a16:rowId xmlns:a16="http://schemas.microsoft.com/office/drawing/2014/main" val="2587168386"/>
                  </a:ext>
                </a:extLst>
              </a:tr>
              <a:tr h="730252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4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Xilinx </a:t>
                      </a:r>
                      <a:r>
                        <a:rPr lang="en-US" sz="1100" dirty="0" err="1" smtClean="0"/>
                        <a:t>Zynq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100" dirty="0" err="1" smtClean="0"/>
                        <a:t>UltraScale</a:t>
                      </a:r>
                      <a:r>
                        <a:rPr lang="en-US" sz="1100" dirty="0" smtClean="0"/>
                        <a:t>+ </a:t>
                      </a:r>
                      <a:r>
                        <a:rPr lang="en-US" sz="1100" dirty="0" err="1" smtClean="0"/>
                        <a:t>MPSoC</a:t>
                      </a:r>
                      <a:r>
                        <a:rPr lang="en-US" sz="1100" dirty="0" smtClean="0"/>
                        <a:t> ZCU104 Evaluation Kit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Xilinx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Zynq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100" dirty="0" err="1" smtClean="0"/>
                        <a:t>UltraScale</a:t>
                      </a:r>
                      <a:r>
                        <a:rPr lang="en-US" sz="1100" dirty="0" smtClean="0"/>
                        <a:t>+</a:t>
                      </a:r>
                      <a:r>
                        <a:rPr lang="en-US" sz="1100" baseline="0" dirty="0" smtClean="0"/>
                        <a:t> (XCZU7EV-2FFVC1156)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2.4 TOPS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smtClean="0"/>
                        <a:t>(MAC int8</a:t>
                      </a:r>
                      <a:r>
                        <a:rPr lang="en-US" sz="1100" baseline="0" dirty="0" smtClean="0"/>
                        <a:t>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caffe</a:t>
                      </a:r>
                      <a:r>
                        <a:rPr lang="en-US" sz="1100" dirty="0" smtClean="0"/>
                        <a:t>, </a:t>
                      </a:r>
                      <a:r>
                        <a:rPr lang="en-US" sz="1100" dirty="0" err="1" smtClean="0"/>
                        <a:t>tensorflow</a:t>
                      </a:r>
                      <a:endParaRPr lang="en-US" sz="1100" dirty="0" smtClean="0"/>
                    </a:p>
                    <a:p>
                      <a:pPr algn="l"/>
                      <a:endParaRPr lang="en-US" sz="1100" dirty="0" smtClean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895$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_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_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extLst>
                  <a:ext uri="{0D108BD9-81ED-4DB2-BD59-A6C34878D82A}">
                    <a16:rowId xmlns:a16="http://schemas.microsoft.com/office/drawing/2014/main" val="2383670802"/>
                  </a:ext>
                </a:extLst>
              </a:tr>
              <a:tr h="892914"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5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Sipeed</a:t>
                      </a:r>
                      <a:r>
                        <a:rPr lang="en-US" sz="1100" dirty="0" smtClean="0"/>
                        <a:t> MAIX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Seeed</a:t>
                      </a:r>
                      <a:r>
                        <a:rPr lang="en-US" sz="1100" dirty="0" smtClean="0"/>
                        <a:t> Studio</a:t>
                      </a:r>
                    </a:p>
                    <a:p>
                      <a:pPr algn="l"/>
                      <a:r>
                        <a:rPr lang="en-US" sz="1100" dirty="0" smtClean="0"/>
                        <a:t>(China)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err="1" smtClean="0"/>
                        <a:t>Kendryte</a:t>
                      </a:r>
                      <a:r>
                        <a:rPr lang="en-US" sz="1100" dirty="0" smtClean="0"/>
                        <a:t> K210:</a:t>
                      </a:r>
                    </a:p>
                    <a:p>
                      <a:pPr algn="l"/>
                      <a:r>
                        <a:rPr lang="en-US" sz="1100" dirty="0" smtClean="0"/>
                        <a:t>    </a:t>
                      </a:r>
                      <a:r>
                        <a:rPr lang="en-US" sz="1100" dirty="0" err="1" smtClean="0"/>
                        <a:t>Dua</a:t>
                      </a:r>
                      <a:r>
                        <a:rPr lang="en-US" sz="1100" dirty="0" smtClean="0"/>
                        <a:t>-core RV64GC, 8MB SRAM @ 400MHz, boot 800MHz</a:t>
                      </a:r>
                    </a:p>
                    <a:p>
                      <a:pPr algn="l"/>
                      <a:r>
                        <a:rPr lang="en-US" sz="1100" dirty="0" smtClean="0"/>
                        <a:t>    </a:t>
                      </a:r>
                      <a:r>
                        <a:rPr lang="pt-BR" sz="1100" dirty="0" smtClean="0"/>
                        <a:t>KPU (Neural network processor) 64 core, APU (audio processor)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250 GOPS</a:t>
                      </a:r>
                    </a:p>
                    <a:p>
                      <a:pPr algn="l"/>
                      <a:r>
                        <a:rPr lang="en-US" sz="1100" dirty="0" smtClean="0"/>
                        <a:t>Max</a:t>
                      </a:r>
                      <a:r>
                        <a:rPr lang="en-US" sz="1100" baseline="0" dirty="0" smtClean="0"/>
                        <a:t> 500 GOPS (int8)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????</a:t>
                      </a: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5$ (chip)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0.3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833.3</a:t>
                      </a:r>
                      <a:endParaRPr lang="en-US" sz="1100" dirty="0"/>
                    </a:p>
                  </a:txBody>
                  <a:tcPr marL="89497" marR="89497" marT="44748" marB="44748" anchor="ctr"/>
                </a:tc>
                <a:extLst>
                  <a:ext uri="{0D108BD9-81ED-4DB2-BD59-A6C34878D82A}">
                    <a16:rowId xmlns:a16="http://schemas.microsoft.com/office/drawing/2014/main" val="1976279379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30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Boards </a:t>
            </a:r>
            <a:r>
              <a:rPr lang="en-US" dirty="0" smtClean="0"/>
              <a:t>survey (performance)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8687687"/>
              </p:ext>
            </p:extLst>
          </p:nvPr>
        </p:nvGraphicFramePr>
        <p:xfrm>
          <a:off x="1527175" y="2120896"/>
          <a:ext cx="9144000" cy="4051308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389943">
                  <a:extLst>
                    <a:ext uri="{9D8B030D-6E8A-4147-A177-3AD203B41FA5}">
                      <a16:colId xmlns:a16="http://schemas.microsoft.com/office/drawing/2014/main" val="2859610697"/>
                    </a:ext>
                  </a:extLst>
                </a:gridCol>
                <a:gridCol w="1729048">
                  <a:extLst>
                    <a:ext uri="{9D8B030D-6E8A-4147-A177-3AD203B41FA5}">
                      <a16:colId xmlns:a16="http://schemas.microsoft.com/office/drawing/2014/main" val="1786421522"/>
                    </a:ext>
                  </a:extLst>
                </a:gridCol>
                <a:gridCol w="665018">
                  <a:extLst>
                    <a:ext uri="{9D8B030D-6E8A-4147-A177-3AD203B41FA5}">
                      <a16:colId xmlns:a16="http://schemas.microsoft.com/office/drawing/2014/main" val="2264809992"/>
                    </a:ext>
                  </a:extLst>
                </a:gridCol>
                <a:gridCol w="943117">
                  <a:extLst>
                    <a:ext uri="{9D8B030D-6E8A-4147-A177-3AD203B41FA5}">
                      <a16:colId xmlns:a16="http://schemas.microsoft.com/office/drawing/2014/main" val="3202997229"/>
                    </a:ext>
                  </a:extLst>
                </a:gridCol>
                <a:gridCol w="1209124">
                  <a:extLst>
                    <a:ext uri="{9D8B030D-6E8A-4147-A177-3AD203B41FA5}">
                      <a16:colId xmlns:a16="http://schemas.microsoft.com/office/drawing/2014/main" val="639339578"/>
                    </a:ext>
                  </a:extLst>
                </a:gridCol>
                <a:gridCol w="894751">
                  <a:extLst>
                    <a:ext uri="{9D8B030D-6E8A-4147-A177-3AD203B41FA5}">
                      <a16:colId xmlns:a16="http://schemas.microsoft.com/office/drawing/2014/main" val="454759536"/>
                    </a:ext>
                  </a:extLst>
                </a:gridCol>
                <a:gridCol w="1209124">
                  <a:extLst>
                    <a:ext uri="{9D8B030D-6E8A-4147-A177-3AD203B41FA5}">
                      <a16:colId xmlns:a16="http://schemas.microsoft.com/office/drawing/2014/main" val="1668761786"/>
                    </a:ext>
                  </a:extLst>
                </a:gridCol>
                <a:gridCol w="894751">
                  <a:extLst>
                    <a:ext uri="{9D8B030D-6E8A-4147-A177-3AD203B41FA5}">
                      <a16:colId xmlns:a16="http://schemas.microsoft.com/office/drawing/2014/main" val="3306369409"/>
                    </a:ext>
                  </a:extLst>
                </a:gridCol>
                <a:gridCol w="1209124">
                  <a:extLst>
                    <a:ext uri="{9D8B030D-6E8A-4147-A177-3AD203B41FA5}">
                      <a16:colId xmlns:a16="http://schemas.microsoft.com/office/drawing/2014/main" val="2555743397"/>
                    </a:ext>
                  </a:extLst>
                </a:gridCol>
              </a:tblGrid>
              <a:tr h="3283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id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Neural Network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input size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MAC (GOPs)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Performance 1 (fps)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Percentage 1</a:t>
                      </a:r>
                      <a:endParaRPr lang="en-US" sz="1000" b="1" i="0" u="none" strike="noStrike" dirty="0">
                        <a:solidFill>
                          <a:srgbClr val="0066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performance m (fps)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Percentage m</a:t>
                      </a:r>
                      <a:endParaRPr lang="en-US" sz="1000" b="1" i="0" u="none" strike="noStrike" dirty="0">
                        <a:solidFill>
                          <a:srgbClr val="0066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estimate peak </a:t>
                      </a:r>
                      <a:r>
                        <a:rPr lang="en-US" sz="1000" b="1" u="none" strike="noStrike" dirty="0" smtClean="0">
                          <a:effectLst/>
                        </a:rPr>
                        <a:t>MAC (GOPs)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extLst>
                  <a:ext uri="{0D108BD9-81ED-4DB2-BD59-A6C34878D82A}">
                    <a16:rowId xmlns:a16="http://schemas.microsoft.com/office/drawing/2014/main" val="1071662871"/>
                  </a:ext>
                </a:extLst>
              </a:tr>
              <a:tr h="172357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ZCU104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768429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ResNet-18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224x224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3.65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206.7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31.44%</a:t>
                      </a:r>
                      <a:endParaRPr lang="en-US" sz="1000" b="0" i="0" u="none" strike="noStrike" dirty="0">
                        <a:solidFill>
                          <a:srgbClr val="0066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428.6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65.18%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3354704213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ResNet-50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224x224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7.7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82.5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26.47%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151.8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48.70%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116737652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YOLOV3_ADAS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512x256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5.5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95.2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21.82%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228.4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52.34%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1289381728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YOLOV3_ADAS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512x288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53.7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14.3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32.00%</a:t>
                      </a:r>
                      <a:endParaRPr lang="en-US" sz="1000" b="0" i="0" u="none" strike="noStrike" dirty="0">
                        <a:solidFill>
                          <a:srgbClr val="0066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31.7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70.93%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3232535753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YOLOV3_VOC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416x416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65.4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15.1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41.15%</a:t>
                      </a:r>
                      <a:endParaRPr lang="en-US" sz="1000" b="0" i="0" u="none" strike="noStrike" dirty="0">
                        <a:solidFill>
                          <a:srgbClr val="0066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33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89.93%</a:t>
                      </a:r>
                      <a:endParaRPr lang="en-US" sz="1000" b="0" i="0" u="none" strike="noStrike" dirty="0">
                        <a:solidFill>
                          <a:srgbClr val="0066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3622453473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YOLOV3_VOC_TF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416x416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65.6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41.00%</a:t>
                      </a:r>
                      <a:endParaRPr lang="en-US" sz="1000" b="0" i="0" u="none" strike="noStrike" dirty="0">
                        <a:solidFill>
                          <a:srgbClr val="0066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32.8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89.65%</a:t>
                      </a:r>
                      <a:endParaRPr lang="en-US" sz="1000" b="0" i="0" u="none" strike="noStrike" dirty="0">
                        <a:solidFill>
                          <a:srgbClr val="0066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2796792204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YOLOV2_BASELINE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448x448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26.6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37.68%</a:t>
                      </a:r>
                      <a:endParaRPr lang="en-US" sz="1000" b="0" i="0" u="none" strike="noStrike" dirty="0">
                        <a:solidFill>
                          <a:srgbClr val="0066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63.8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90.38%</a:t>
                      </a:r>
                      <a:endParaRPr lang="en-US" sz="1000" b="0" i="0" u="none" strike="noStrike" dirty="0">
                        <a:solidFill>
                          <a:srgbClr val="0066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2350355145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Inception-v2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224x224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158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26.33%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310.2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51.70%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2383854615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Inception V4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299x299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24.5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30.9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31.54%</a:t>
                      </a:r>
                      <a:endParaRPr lang="en-US" sz="1000" b="0" i="0" u="none" strike="noStrike" dirty="0">
                        <a:solidFill>
                          <a:srgbClr val="0066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64.6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65.95%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1371028458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SSD Mobilenet-V2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480x360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6.6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26.5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7.29%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116.4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32.01%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3514480025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ResNet-50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224x224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7.7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82.5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26.47%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151.8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48.70%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2400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3100078214"/>
                  </a:ext>
                </a:extLst>
              </a:tr>
              <a:tr h="172357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 err="1">
                          <a:effectLst/>
                        </a:rPr>
                        <a:t>jetson</a:t>
                      </a:r>
                      <a:r>
                        <a:rPr lang="en-US" sz="1000" b="1" u="none" strike="noStrike" dirty="0">
                          <a:effectLst/>
                        </a:rPr>
                        <a:t> </a:t>
                      </a:r>
                      <a:r>
                        <a:rPr lang="en-US" sz="1000" b="1" u="none" strike="noStrike" dirty="0" err="1">
                          <a:effectLst/>
                        </a:rPr>
                        <a:t>nano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227515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</a:rPr>
                        <a:t>Tiny YOLOV3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416x416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29.45%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5255923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Inception V4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299x299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11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236</a:t>
                      </a: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334664512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SSD Mobilenet-V2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480x360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39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236</a:t>
                      </a: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2431942196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ResNet-50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224x224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36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236</a:t>
                      </a: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1795029953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VGG-19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224x224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10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236</a:t>
                      </a: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1594831256"/>
                  </a:ext>
                </a:extLst>
              </a:tr>
              <a:tr h="172357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coral edge TPU (</a:t>
                      </a:r>
                      <a:r>
                        <a:rPr lang="en-US" sz="1000" b="1" u="none" strike="noStrike" dirty="0" err="1">
                          <a:effectLst/>
                        </a:rPr>
                        <a:t>destop</a:t>
                      </a:r>
                      <a:r>
                        <a:rPr lang="en-US" sz="1000" b="1" u="none" strike="noStrike" dirty="0">
                          <a:effectLst/>
                        </a:rPr>
                        <a:t> host: 64-bit Intel(R) Xeon(R) Gold 6154 CPU @ 3.00GHz)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197988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Inception V4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299x299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11.7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smtClean="0">
                          <a:effectLst/>
                        </a:rPr>
                        <a:t>2000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619680599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Inception v1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224x224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294.1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r>
                        <a:rPr lang="en-US" sz="1000" u="none" strike="noStrike" dirty="0" smtClean="0">
                          <a:effectLst/>
                        </a:rPr>
                        <a:t>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958835168"/>
                  </a:ext>
                </a:extLst>
              </a:tr>
              <a:tr h="16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VGG-19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224x224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3.2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r>
                        <a:rPr lang="en-US" sz="1000" u="none" strike="noStrike" dirty="0" smtClean="0">
                          <a:effectLst/>
                        </a:rPr>
                        <a:t>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071" marR="9071" marT="9071" marB="0" anchor="b"/>
                </a:tc>
                <a:extLst>
                  <a:ext uri="{0D108BD9-81ED-4DB2-BD59-A6C34878D82A}">
                    <a16:rowId xmlns:a16="http://schemas.microsoft.com/office/drawing/2014/main" val="218737921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59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Edge </a:t>
            </a:r>
            <a:r>
              <a:rPr lang="en-US" dirty="0" err="1" smtClean="0"/>
              <a:t>tpu</a:t>
            </a:r>
            <a:r>
              <a:rPr lang="en-US" dirty="0" smtClean="0"/>
              <a:t> offer huge computational power, but we only use small piece of it.</a:t>
            </a:r>
          </a:p>
          <a:p>
            <a:r>
              <a:rPr lang="en-US" dirty="0" err="1" smtClean="0"/>
              <a:t>Movidius</a:t>
            </a:r>
            <a:r>
              <a:rPr lang="en-US" dirty="0" smtClean="0"/>
              <a:t> chip in board AI core X is the best choice with 1 TOPS, low power, low cost and good platform.</a:t>
            </a:r>
          </a:p>
          <a:p>
            <a:r>
              <a:rPr lang="en-US" dirty="0" smtClean="0"/>
              <a:t>ZCU104 is the best FPGA for AI at the edge with 2.4 MAC TOPS (~4.8 TOPS) at the cost 895$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27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Overview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Compare ASIC &amp; FPGA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Extensions to model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Debug Controller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Complexity of CNN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Boards survey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Conclusion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6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1142492"/>
          </a:xfrm>
        </p:spPr>
        <p:txBody>
          <a:bodyPr/>
          <a:lstStyle/>
          <a:p>
            <a:r>
              <a:rPr lang="en-US" dirty="0" smtClean="0"/>
              <a:t>ASIC stands for Application </a:t>
            </a:r>
            <a:r>
              <a:rPr lang="en-US" dirty="0"/>
              <a:t>Specific </a:t>
            </a:r>
            <a:r>
              <a:rPr lang="en-US" dirty="0" smtClean="0"/>
              <a:t>Integrated Circuit.</a:t>
            </a:r>
          </a:p>
          <a:p>
            <a:r>
              <a:rPr lang="en-US" dirty="0" smtClean="0"/>
              <a:t>It’s built from logic gate (physical layer is transistor).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pic>
        <p:nvPicPr>
          <p:cNvPr id="1026" name="Picture 2" descr="Image result for basic logic g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73" y="3920069"/>
            <a:ext cx="1876801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adder 4 b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447" y="2999233"/>
            <a:ext cx="1177925" cy="82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d flip flo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881" y="5002688"/>
            <a:ext cx="1617662" cy="98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20863" y="4831013"/>
            <a:ext cx="1362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Basic gates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25275" y="3917894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Logic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05434" y="6014559"/>
            <a:ext cx="1919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Storage element</a:t>
            </a:r>
            <a:endParaRPr lang="en-US" dirty="0"/>
          </a:p>
        </p:txBody>
      </p:sp>
      <p:pic>
        <p:nvPicPr>
          <p:cNvPr id="6" name="Picture 2" descr="https://upload.wikimedia.org/wikipedia/commons/thumb/e/ea/MIPS_Architecture_%28Pipelined%29.svg/1024px-MIPS_Architecture_%28Pipelined%29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144" y="2997967"/>
            <a:ext cx="1344894" cy="84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aes circui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388" y="4162286"/>
            <a:ext cx="1024401" cy="71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694074" y="3792954"/>
            <a:ext cx="1243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processor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10024" y="5002688"/>
            <a:ext cx="2011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Specific </a:t>
            </a:r>
            <a:r>
              <a:rPr lang="en-US" dirty="0" err="1" smtClean="0"/>
              <a:t>datapath</a:t>
            </a:r>
            <a:endParaRPr lang="en-US" dirty="0"/>
          </a:p>
        </p:txBody>
      </p:sp>
      <p:pic>
        <p:nvPicPr>
          <p:cNvPr id="8" name="Picture 8" descr="Image result for ram architectur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606" y="5326448"/>
            <a:ext cx="1293963" cy="895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643144" y="6166850"/>
            <a:ext cx="1260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Memories</a:t>
            </a:r>
            <a:endParaRPr lang="en-US" dirty="0"/>
          </a:p>
        </p:txBody>
      </p:sp>
      <p:pic>
        <p:nvPicPr>
          <p:cNvPr id="1034" name="Picture 10" descr="Image result for CPU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999" y="3102303"/>
            <a:ext cx="1064569" cy="70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lated imag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063" y="3964629"/>
            <a:ext cx="1532372" cy="103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virtex 7 fpg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375" y="5155402"/>
            <a:ext cx="1030987" cy="85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ight Arrow 11"/>
          <p:cNvSpPr/>
          <p:nvPr/>
        </p:nvSpPr>
        <p:spPr>
          <a:xfrm>
            <a:off x="3111976" y="4349211"/>
            <a:ext cx="419100" cy="4818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5804480" y="4340851"/>
            <a:ext cx="419100" cy="4818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8568305" y="4242757"/>
            <a:ext cx="419100" cy="4818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9552316" y="370202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9595747" y="4831214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GPU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9529222" y="6004115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FPGA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42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(intel ice lake)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CPU</a:t>
            </a:r>
          </a:p>
          <a:p>
            <a:pPr lvl="1"/>
            <a:r>
              <a:rPr lang="en-US" dirty="0"/>
              <a:t>On average 18% increase in IPC in comparison to 2015 </a:t>
            </a:r>
            <a:r>
              <a:rPr lang="en-US" dirty="0" err="1"/>
              <a:t>Skylake</a:t>
            </a:r>
            <a:r>
              <a:rPr lang="en-US" dirty="0"/>
              <a:t> running at the same frequency and memory configuration</a:t>
            </a:r>
          </a:p>
          <a:p>
            <a:pPr lvl="1"/>
            <a:r>
              <a:rPr lang="en-US" dirty="0"/>
              <a:t>L1 instruction/data cache: 32KB/48 KiB; L2 cache: 512 KiB</a:t>
            </a:r>
          </a:p>
          <a:p>
            <a:pPr lvl="1"/>
            <a:r>
              <a:rPr lang="en-US" dirty="0"/>
              <a:t>Dynamic Tuning 2.0 which allows the CPU to stay at turbo frequencies for longer</a:t>
            </a:r>
          </a:p>
          <a:p>
            <a:pPr lvl="1"/>
            <a:r>
              <a:rPr lang="en-US" dirty="0"/>
              <a:t>Intel Deep Learning Boost, used for ML/AI inference acceleration Gen 11</a:t>
            </a:r>
          </a:p>
          <a:p>
            <a:r>
              <a:rPr lang="en-US" dirty="0"/>
              <a:t>GPU</a:t>
            </a:r>
          </a:p>
          <a:p>
            <a:pPr lvl="1"/>
            <a:r>
              <a:rPr lang="en-US" dirty="0"/>
              <a:t>Gen 11 GPU with up to 64 execution units 4K@120Hz, 5K, 8K display output</a:t>
            </a:r>
          </a:p>
          <a:p>
            <a:pPr lvl="1"/>
            <a:r>
              <a:rPr lang="en-US" dirty="0"/>
              <a:t>Up to 1.15 TFLOPS of computational performance</a:t>
            </a:r>
          </a:p>
          <a:p>
            <a:pPr lvl="1"/>
            <a:r>
              <a:rPr lang="en-US" dirty="0"/>
              <a:t>Two HEVC 10-bit encode pipelines, either two 4K60 4:4:4 streams simultaneously or one 8K30 4:2:2</a:t>
            </a:r>
          </a:p>
          <a:p>
            <a:pPr lvl="1"/>
            <a:r>
              <a:rPr lang="en-US" dirty="0"/>
              <a:t>Integer scaling</a:t>
            </a:r>
          </a:p>
          <a:p>
            <a:endParaRPr lang="en-US" dirty="0"/>
          </a:p>
        </p:txBody>
      </p:sp>
      <p:pic>
        <p:nvPicPr>
          <p:cNvPr id="8" name="Picture 2" descr="File:ice lake soc block diagram.sv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5805" y="2818015"/>
            <a:ext cx="6577428" cy="213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2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42611" y="1235896"/>
            <a:ext cx="4968517" cy="54020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(SHAVE)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Hybrid RISC-DSP-GPU VLIW </a:t>
            </a:r>
            <a:r>
              <a:rPr lang="en-US" dirty="0" smtClean="0"/>
              <a:t>architecture</a:t>
            </a:r>
          </a:p>
          <a:p>
            <a:r>
              <a:rPr lang="en-US" dirty="0"/>
              <a:t>128-bit vector </a:t>
            </a:r>
            <a:r>
              <a:rPr lang="en-US" dirty="0" smtClean="0"/>
              <a:t>arithmetic</a:t>
            </a:r>
          </a:p>
          <a:p>
            <a:r>
              <a:rPr lang="en-US" dirty="0"/>
              <a:t>20 GFLOPS computational </a:t>
            </a:r>
            <a:r>
              <a:rPr lang="en-US" dirty="0" smtClean="0"/>
              <a:t>power (v2) (v3 x20-30 times)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69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(TF)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TPU is coprocessor. It need other processor as master.</a:t>
            </a:r>
          </a:p>
          <a:p>
            <a:r>
              <a:rPr lang="en-US" dirty="0" smtClean="0"/>
              <a:t>256x256 ALU/MAC (65536 elements)</a:t>
            </a:r>
          </a:p>
          <a:p>
            <a:r>
              <a:rPr lang="en-US" dirty="0" smtClean="0"/>
              <a:t>Can perform matrix multiplication and convolution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31010" y="1787236"/>
            <a:ext cx="6233168" cy="44112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24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(GPU)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Newest architecture is Maxwell.</a:t>
            </a:r>
          </a:p>
          <a:p>
            <a:r>
              <a:rPr lang="en-US" dirty="0" smtClean="0"/>
              <a:t>It can contain thousands of CUDA cores and offers up to tens TOPS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5854" y="746884"/>
            <a:ext cx="3438997" cy="54253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597" y="4027102"/>
            <a:ext cx="3904944" cy="205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4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 of </a:t>
            </a:r>
            <a:r>
              <a:rPr lang="en-US" dirty="0" smtClean="0"/>
              <a:t>CNN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89692" y="3192087"/>
            <a:ext cx="5874596" cy="2310723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64288" y="2410232"/>
            <a:ext cx="4754562" cy="354566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14647" y="5832209"/>
            <a:ext cx="5724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1 MAC (multiply-accumulate) = 2 Operations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19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 of </a:t>
            </a:r>
            <a:r>
              <a:rPr lang="en-US" dirty="0" smtClean="0"/>
              <a:t>CNN (yolov3)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07714" y="2875989"/>
            <a:ext cx="6284286" cy="27849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Layer 0: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2∗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416∗416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32∗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3∗3∗3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/>
                  <a:t>Layer </a:t>
                </a:r>
                <a:r>
                  <a:rPr lang="en-US" dirty="0" smtClean="0"/>
                  <a:t>1: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208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64∗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3∗3∗3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/>
                  <a:t>Layer </a:t>
                </a:r>
                <a:r>
                  <a:rPr lang="en-US" dirty="0" smtClean="0"/>
                  <a:t>105: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255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256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641" t="-1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/>
          <p:cNvSpPr/>
          <p:nvPr/>
        </p:nvSpPr>
        <p:spPr>
          <a:xfrm>
            <a:off x="9925396" y="3158836"/>
            <a:ext cx="756459" cy="241069"/>
          </a:xfrm>
          <a:prstGeom prst="ellipse">
            <a:avLst/>
          </a:prstGeom>
          <a:noFill/>
          <a:ln w="381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842703" y="3158836"/>
            <a:ext cx="293717" cy="241069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365076" y="3158836"/>
            <a:ext cx="532016" cy="241069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227127" y="3158835"/>
            <a:ext cx="307571" cy="24106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814945" y="2419005"/>
            <a:ext cx="1560022" cy="456984"/>
          </a:xfrm>
          <a:prstGeom prst="ellipse">
            <a:avLst/>
          </a:prstGeom>
          <a:noFill/>
          <a:ln w="381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466549" y="2419005"/>
            <a:ext cx="481996" cy="456983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031531" y="2419004"/>
            <a:ext cx="872978" cy="456984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948563" y="2419004"/>
            <a:ext cx="416055" cy="45698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68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26312</TotalTime>
  <Words>963</Words>
  <Application>Microsoft Office PowerPoint</Application>
  <PresentationFormat>Widescreen</PresentationFormat>
  <Paragraphs>351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Calibri</vt:lpstr>
      <vt:lpstr>Cambria Math</vt:lpstr>
      <vt:lpstr>Liberation Sans</vt:lpstr>
      <vt:lpstr>Rockwell</vt:lpstr>
      <vt:lpstr>Rockwell Condensed</vt:lpstr>
      <vt:lpstr>Wingdings</vt:lpstr>
      <vt:lpstr>Wood Type</vt:lpstr>
      <vt:lpstr>HW AI: the first look</vt:lpstr>
      <vt:lpstr>contents</vt:lpstr>
      <vt:lpstr>overview</vt:lpstr>
      <vt:lpstr>Overview (intel ice lake)</vt:lpstr>
      <vt:lpstr>Overview (SHAVE)</vt:lpstr>
      <vt:lpstr>Overview (TF)</vt:lpstr>
      <vt:lpstr>Overview (GPU)</vt:lpstr>
      <vt:lpstr>Complexity of CNN</vt:lpstr>
      <vt:lpstr>Complexity of CNN (yolov3)</vt:lpstr>
      <vt:lpstr>Boards survey</vt:lpstr>
      <vt:lpstr>Boards survey</vt:lpstr>
      <vt:lpstr>Boards survey (performance)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Polar decoder</dc:title>
  <dc:creator>ADMIN</dc:creator>
  <cp:lastModifiedBy>NC-PC</cp:lastModifiedBy>
  <cp:revision>277</cp:revision>
  <cp:lastPrinted>2019-01-11T07:19:42Z</cp:lastPrinted>
  <dcterms:created xsi:type="dcterms:W3CDTF">2018-12-28T07:22:23Z</dcterms:created>
  <dcterms:modified xsi:type="dcterms:W3CDTF">2019-11-14T04:09:19Z</dcterms:modified>
</cp:coreProperties>
</file>